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1" r:id="rId2"/>
    <p:sldId id="257" r:id="rId3"/>
    <p:sldId id="258" r:id="rId4"/>
    <p:sldId id="421" r:id="rId5"/>
    <p:sldId id="433" r:id="rId6"/>
    <p:sldId id="264" r:id="rId7"/>
    <p:sldId id="422" r:id="rId8"/>
    <p:sldId id="420" r:id="rId9"/>
    <p:sldId id="260" r:id="rId10"/>
    <p:sldId id="435" r:id="rId11"/>
    <p:sldId id="436" r:id="rId12"/>
    <p:sldId id="437" r:id="rId13"/>
    <p:sldId id="438" r:id="rId14"/>
    <p:sldId id="423" r:id="rId15"/>
    <p:sldId id="265" r:id="rId16"/>
    <p:sldId id="431" r:id="rId17"/>
    <p:sldId id="434" r:id="rId18"/>
    <p:sldId id="430" r:id="rId19"/>
    <p:sldId id="432" r:id="rId20"/>
    <p:sldId id="429" r:id="rId21"/>
    <p:sldId id="267"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11"/>
    <a:srgbClr val="FFB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p:restoredTop sz="92925"/>
  </p:normalViewPr>
  <p:slideViewPr>
    <p:cSldViewPr snapToGrid="0" snapToObjects="1">
      <p:cViewPr varScale="1">
        <p:scale>
          <a:sx n="119" d="100"/>
          <a:sy n="119" d="100"/>
        </p:scale>
        <p:origin x="6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B941A-4ADB-6E4E-A374-7A2D90BDB61D}" type="datetimeFigureOut">
              <a:rPr lang="en-US" smtClean="0"/>
              <a:t>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193DA-6466-A14D-BB06-A0CA7F18D519}" type="slidenum">
              <a:rPr lang="en-US" smtClean="0"/>
              <a:t>‹#›</a:t>
            </a:fld>
            <a:endParaRPr lang="en-US"/>
          </a:p>
        </p:txBody>
      </p:sp>
    </p:spTree>
    <p:extLst>
      <p:ext uri="{BB962C8B-B14F-4D97-AF65-F5344CB8AC3E}">
        <p14:creationId xmlns:p14="http://schemas.microsoft.com/office/powerpoint/2010/main" val="9320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take you through basic concepts in invasion ecology and can be presented as is, or pieces of this presentation may be used as an introduction to other invasive species extension content. This presentation focuses on plants. The photo is an air potato invasion in Broward county (Photo credit, D. </a:t>
            </a:r>
            <a:r>
              <a:rPr lang="en-US" dirty="0" err="1"/>
              <a:t>Lieurance</a:t>
            </a:r>
            <a:r>
              <a:rPr lang="en-US" dirty="0"/>
              <a:t>)</a:t>
            </a:r>
          </a:p>
        </p:txBody>
      </p:sp>
      <p:sp>
        <p:nvSpPr>
          <p:cNvPr id="4" name="Slide Number Placeholder 3"/>
          <p:cNvSpPr>
            <a:spLocks noGrp="1"/>
          </p:cNvSpPr>
          <p:nvPr>
            <p:ph type="sldNum" sz="quarter" idx="5"/>
          </p:nvPr>
        </p:nvSpPr>
        <p:spPr/>
        <p:txBody>
          <a:bodyPr/>
          <a:lstStyle/>
          <a:p>
            <a:fld id="{915F6AF5-B8CD-EB41-A57E-6596E1751006}" type="slidenum">
              <a:rPr lang="en-US" smtClean="0"/>
              <a:t>1</a:t>
            </a:fld>
            <a:endParaRPr lang="en-US"/>
          </a:p>
        </p:txBody>
      </p:sp>
    </p:spTree>
    <p:extLst>
      <p:ext uri="{BB962C8B-B14F-4D97-AF65-F5344CB8AC3E}">
        <p14:creationId xmlns:p14="http://schemas.microsoft.com/office/powerpoint/2010/main" val="199450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69 million tourists visited Florida in 2019</a:t>
            </a:r>
          </a:p>
          <a:p>
            <a:endParaRPr lang="en-US" dirty="0"/>
          </a:p>
        </p:txBody>
      </p:sp>
      <p:sp>
        <p:nvSpPr>
          <p:cNvPr id="4" name="Slide Number Placeholder 3"/>
          <p:cNvSpPr>
            <a:spLocks noGrp="1"/>
          </p:cNvSpPr>
          <p:nvPr>
            <p:ph type="sldNum" sz="quarter" idx="5"/>
          </p:nvPr>
        </p:nvSpPr>
        <p:spPr/>
        <p:txBody>
          <a:bodyPr/>
          <a:lstStyle/>
          <a:p>
            <a:fld id="{4BB193DA-6466-A14D-BB06-A0CA7F18D519}" type="slidenum">
              <a:rPr lang="en-US" smtClean="0"/>
              <a:t>2</a:t>
            </a:fld>
            <a:endParaRPr lang="en-US"/>
          </a:p>
        </p:txBody>
      </p:sp>
    </p:spTree>
    <p:extLst>
      <p:ext uri="{BB962C8B-B14F-4D97-AF65-F5344CB8AC3E}">
        <p14:creationId xmlns:p14="http://schemas.microsoft.com/office/powerpoint/2010/main" val="1818221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hopefully influence policy</a:t>
            </a:r>
          </a:p>
        </p:txBody>
      </p:sp>
      <p:sp>
        <p:nvSpPr>
          <p:cNvPr id="4" name="Slide Number Placeholder 3"/>
          <p:cNvSpPr>
            <a:spLocks noGrp="1"/>
          </p:cNvSpPr>
          <p:nvPr>
            <p:ph type="sldNum" sz="quarter" idx="5"/>
          </p:nvPr>
        </p:nvSpPr>
        <p:spPr/>
        <p:txBody>
          <a:bodyPr/>
          <a:lstStyle/>
          <a:p>
            <a:fld id="{4BB193DA-6466-A14D-BB06-A0CA7F18D519}" type="slidenum">
              <a:rPr lang="en-US" smtClean="0"/>
              <a:t>3</a:t>
            </a:fld>
            <a:endParaRPr lang="en-US"/>
          </a:p>
        </p:txBody>
      </p:sp>
    </p:spTree>
    <p:extLst>
      <p:ext uri="{BB962C8B-B14F-4D97-AF65-F5344CB8AC3E}">
        <p14:creationId xmlns:p14="http://schemas.microsoft.com/office/powerpoint/2010/main" val="320873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B193DA-6466-A14D-BB06-A0CA7F18D519}" type="slidenum">
              <a:rPr lang="en-US" smtClean="0"/>
              <a:t>17</a:t>
            </a:fld>
            <a:endParaRPr lang="en-US"/>
          </a:p>
        </p:txBody>
      </p:sp>
    </p:spTree>
    <p:extLst>
      <p:ext uri="{BB962C8B-B14F-4D97-AF65-F5344CB8AC3E}">
        <p14:creationId xmlns:p14="http://schemas.microsoft.com/office/powerpoint/2010/main" val="2073690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B193DA-6466-A14D-BB06-A0CA7F18D519}" type="slidenum">
              <a:rPr lang="en-US" smtClean="0"/>
              <a:t>18</a:t>
            </a:fld>
            <a:endParaRPr lang="en-US"/>
          </a:p>
        </p:txBody>
      </p:sp>
    </p:spTree>
    <p:extLst>
      <p:ext uri="{BB962C8B-B14F-4D97-AF65-F5344CB8AC3E}">
        <p14:creationId xmlns:p14="http://schemas.microsoft.com/office/powerpoint/2010/main" val="169348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B193DA-6466-A14D-BB06-A0CA7F18D519}" type="slidenum">
              <a:rPr lang="en-US" smtClean="0"/>
              <a:t>19</a:t>
            </a:fld>
            <a:endParaRPr lang="en-US"/>
          </a:p>
        </p:txBody>
      </p:sp>
    </p:spTree>
    <p:extLst>
      <p:ext uri="{BB962C8B-B14F-4D97-AF65-F5344CB8AC3E}">
        <p14:creationId xmlns:p14="http://schemas.microsoft.com/office/powerpoint/2010/main" val="1511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83A11-6062-634F-B127-E631D65A43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A49724-1852-1245-B050-3C45E9504D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E02077-FE7E-B747-9051-80D29B67D025}"/>
              </a:ext>
            </a:extLst>
          </p:cNvPr>
          <p:cNvSpPr>
            <a:spLocks noGrp="1"/>
          </p:cNvSpPr>
          <p:nvPr>
            <p:ph type="dt" sz="half" idx="10"/>
          </p:nvPr>
        </p:nvSpPr>
        <p:spPr/>
        <p:txBody>
          <a:bodyPr/>
          <a:lstStyle/>
          <a:p>
            <a:fld id="{6C79054E-DF2F-E04F-A075-A66780B9260F}" type="datetimeFigureOut">
              <a:rPr lang="en-US" smtClean="0"/>
              <a:t>4/20/21</a:t>
            </a:fld>
            <a:endParaRPr lang="en-US"/>
          </a:p>
        </p:txBody>
      </p:sp>
      <p:sp>
        <p:nvSpPr>
          <p:cNvPr id="5" name="Footer Placeholder 4">
            <a:extLst>
              <a:ext uri="{FF2B5EF4-FFF2-40B4-BE49-F238E27FC236}">
                <a16:creationId xmlns:a16="http://schemas.microsoft.com/office/drawing/2014/main" id="{2B0E3153-98DC-9C47-82E0-34B249949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D7F9B-F501-A149-B247-D0B5D5132C36}"/>
              </a:ext>
            </a:extLst>
          </p:cNvPr>
          <p:cNvSpPr>
            <a:spLocks noGrp="1"/>
          </p:cNvSpPr>
          <p:nvPr>
            <p:ph type="sldNum" sz="quarter" idx="12"/>
          </p:nvPr>
        </p:nvSpPr>
        <p:spPr/>
        <p:txBody>
          <a:bodyPr/>
          <a:lstStyle/>
          <a:p>
            <a:fld id="{AC8B8AD5-E1B5-CF49-B3CD-9B1206D98378}" type="slidenum">
              <a:rPr lang="en-US" smtClean="0"/>
              <a:t>‹#›</a:t>
            </a:fld>
            <a:endParaRPr lang="en-US"/>
          </a:p>
        </p:txBody>
      </p:sp>
    </p:spTree>
    <p:extLst>
      <p:ext uri="{BB962C8B-B14F-4D97-AF65-F5344CB8AC3E}">
        <p14:creationId xmlns:p14="http://schemas.microsoft.com/office/powerpoint/2010/main" val="58562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C530-BCAA-8C42-9808-DC2F79E264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909AD9-B352-4A46-B1AF-69A6875FDA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C5CFC-174E-8340-94C3-C5CDD0B7FF31}"/>
              </a:ext>
            </a:extLst>
          </p:cNvPr>
          <p:cNvSpPr>
            <a:spLocks noGrp="1"/>
          </p:cNvSpPr>
          <p:nvPr>
            <p:ph type="dt" sz="half" idx="10"/>
          </p:nvPr>
        </p:nvSpPr>
        <p:spPr/>
        <p:txBody>
          <a:bodyPr/>
          <a:lstStyle/>
          <a:p>
            <a:fld id="{6C79054E-DF2F-E04F-A075-A66780B9260F}" type="datetimeFigureOut">
              <a:rPr lang="en-US" smtClean="0"/>
              <a:t>4/20/21</a:t>
            </a:fld>
            <a:endParaRPr lang="en-US"/>
          </a:p>
        </p:txBody>
      </p:sp>
      <p:sp>
        <p:nvSpPr>
          <p:cNvPr id="5" name="Footer Placeholder 4">
            <a:extLst>
              <a:ext uri="{FF2B5EF4-FFF2-40B4-BE49-F238E27FC236}">
                <a16:creationId xmlns:a16="http://schemas.microsoft.com/office/drawing/2014/main" id="{31B2D7DE-7036-8341-9597-58C205FFA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DE65F-3C70-E34A-BDFD-9DD6FD6CD32E}"/>
              </a:ext>
            </a:extLst>
          </p:cNvPr>
          <p:cNvSpPr>
            <a:spLocks noGrp="1"/>
          </p:cNvSpPr>
          <p:nvPr>
            <p:ph type="sldNum" sz="quarter" idx="12"/>
          </p:nvPr>
        </p:nvSpPr>
        <p:spPr/>
        <p:txBody>
          <a:bodyPr/>
          <a:lstStyle/>
          <a:p>
            <a:fld id="{AC8B8AD5-E1B5-CF49-B3CD-9B1206D98378}" type="slidenum">
              <a:rPr lang="en-US" smtClean="0"/>
              <a:t>‹#›</a:t>
            </a:fld>
            <a:endParaRPr lang="en-US"/>
          </a:p>
        </p:txBody>
      </p:sp>
    </p:spTree>
    <p:extLst>
      <p:ext uri="{BB962C8B-B14F-4D97-AF65-F5344CB8AC3E}">
        <p14:creationId xmlns:p14="http://schemas.microsoft.com/office/powerpoint/2010/main" val="298610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D0ABC1-C490-1145-B087-2469D05857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1363B3-6EAF-FE42-A963-8F3F8578D3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D4FEB-227F-E043-8154-21F59C64486E}"/>
              </a:ext>
            </a:extLst>
          </p:cNvPr>
          <p:cNvSpPr>
            <a:spLocks noGrp="1"/>
          </p:cNvSpPr>
          <p:nvPr>
            <p:ph type="dt" sz="half" idx="10"/>
          </p:nvPr>
        </p:nvSpPr>
        <p:spPr/>
        <p:txBody>
          <a:bodyPr/>
          <a:lstStyle/>
          <a:p>
            <a:fld id="{6C79054E-DF2F-E04F-A075-A66780B9260F}" type="datetimeFigureOut">
              <a:rPr lang="en-US" smtClean="0"/>
              <a:t>4/20/21</a:t>
            </a:fld>
            <a:endParaRPr lang="en-US"/>
          </a:p>
        </p:txBody>
      </p:sp>
      <p:sp>
        <p:nvSpPr>
          <p:cNvPr id="5" name="Footer Placeholder 4">
            <a:extLst>
              <a:ext uri="{FF2B5EF4-FFF2-40B4-BE49-F238E27FC236}">
                <a16:creationId xmlns:a16="http://schemas.microsoft.com/office/drawing/2014/main" id="{941B1642-66A8-9142-8A62-134B3801E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55945-20B5-384F-956C-7AF178D7ABFE}"/>
              </a:ext>
            </a:extLst>
          </p:cNvPr>
          <p:cNvSpPr>
            <a:spLocks noGrp="1"/>
          </p:cNvSpPr>
          <p:nvPr>
            <p:ph type="sldNum" sz="quarter" idx="12"/>
          </p:nvPr>
        </p:nvSpPr>
        <p:spPr/>
        <p:txBody>
          <a:bodyPr/>
          <a:lstStyle/>
          <a:p>
            <a:fld id="{AC8B8AD5-E1B5-CF49-B3CD-9B1206D98378}" type="slidenum">
              <a:rPr lang="en-US" smtClean="0"/>
              <a:t>‹#›</a:t>
            </a:fld>
            <a:endParaRPr lang="en-US"/>
          </a:p>
        </p:txBody>
      </p:sp>
    </p:spTree>
    <p:extLst>
      <p:ext uri="{BB962C8B-B14F-4D97-AF65-F5344CB8AC3E}">
        <p14:creationId xmlns:p14="http://schemas.microsoft.com/office/powerpoint/2010/main" val="33371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AC1083-C848-7040-9F67-C446BD49CF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83C796AD-C57D-DA43-962F-B6F31DC21D6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599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293B-C255-FA47-A230-B9138DF3A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B97757-9706-B243-B72D-EB3B385FA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8C948-698B-484D-B6BF-4477DFFCA3F7}"/>
              </a:ext>
            </a:extLst>
          </p:cNvPr>
          <p:cNvSpPr>
            <a:spLocks noGrp="1"/>
          </p:cNvSpPr>
          <p:nvPr>
            <p:ph type="dt" sz="half" idx="10"/>
          </p:nvPr>
        </p:nvSpPr>
        <p:spPr/>
        <p:txBody>
          <a:bodyPr/>
          <a:lstStyle/>
          <a:p>
            <a:fld id="{6C79054E-DF2F-E04F-A075-A66780B9260F}" type="datetimeFigureOut">
              <a:rPr lang="en-US" smtClean="0"/>
              <a:t>4/20/21</a:t>
            </a:fld>
            <a:endParaRPr lang="en-US"/>
          </a:p>
        </p:txBody>
      </p:sp>
      <p:sp>
        <p:nvSpPr>
          <p:cNvPr id="5" name="Footer Placeholder 4">
            <a:extLst>
              <a:ext uri="{FF2B5EF4-FFF2-40B4-BE49-F238E27FC236}">
                <a16:creationId xmlns:a16="http://schemas.microsoft.com/office/drawing/2014/main" id="{BD9D5BFF-DFA2-7B4A-A7E1-A4F21EB55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E5587-9201-8144-AE17-CD85ABF7F127}"/>
              </a:ext>
            </a:extLst>
          </p:cNvPr>
          <p:cNvSpPr>
            <a:spLocks noGrp="1"/>
          </p:cNvSpPr>
          <p:nvPr>
            <p:ph type="sldNum" sz="quarter" idx="12"/>
          </p:nvPr>
        </p:nvSpPr>
        <p:spPr/>
        <p:txBody>
          <a:bodyPr/>
          <a:lstStyle/>
          <a:p>
            <a:fld id="{AC8B8AD5-E1B5-CF49-B3CD-9B1206D98378}" type="slidenum">
              <a:rPr lang="en-US" smtClean="0"/>
              <a:t>‹#›</a:t>
            </a:fld>
            <a:endParaRPr lang="en-US"/>
          </a:p>
        </p:txBody>
      </p:sp>
    </p:spTree>
    <p:extLst>
      <p:ext uri="{BB962C8B-B14F-4D97-AF65-F5344CB8AC3E}">
        <p14:creationId xmlns:p14="http://schemas.microsoft.com/office/powerpoint/2010/main" val="367261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2148-C7FE-9045-B574-F0088DD989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F08085-C70B-444C-9B22-11C1BC6AE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D99659-181B-9B4D-8679-6C48823E050D}"/>
              </a:ext>
            </a:extLst>
          </p:cNvPr>
          <p:cNvSpPr>
            <a:spLocks noGrp="1"/>
          </p:cNvSpPr>
          <p:nvPr>
            <p:ph type="dt" sz="half" idx="10"/>
          </p:nvPr>
        </p:nvSpPr>
        <p:spPr/>
        <p:txBody>
          <a:bodyPr/>
          <a:lstStyle/>
          <a:p>
            <a:fld id="{6C79054E-DF2F-E04F-A075-A66780B9260F}" type="datetimeFigureOut">
              <a:rPr lang="en-US" smtClean="0"/>
              <a:t>4/20/21</a:t>
            </a:fld>
            <a:endParaRPr lang="en-US"/>
          </a:p>
        </p:txBody>
      </p:sp>
      <p:sp>
        <p:nvSpPr>
          <p:cNvPr id="5" name="Footer Placeholder 4">
            <a:extLst>
              <a:ext uri="{FF2B5EF4-FFF2-40B4-BE49-F238E27FC236}">
                <a16:creationId xmlns:a16="http://schemas.microsoft.com/office/drawing/2014/main" id="{BE2F6E9A-DB9B-824B-B8AC-824D7F4CA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C7B01-4CC2-5C4B-83DA-F2C7506300F3}"/>
              </a:ext>
            </a:extLst>
          </p:cNvPr>
          <p:cNvSpPr>
            <a:spLocks noGrp="1"/>
          </p:cNvSpPr>
          <p:nvPr>
            <p:ph type="sldNum" sz="quarter" idx="12"/>
          </p:nvPr>
        </p:nvSpPr>
        <p:spPr/>
        <p:txBody>
          <a:bodyPr/>
          <a:lstStyle/>
          <a:p>
            <a:fld id="{AC8B8AD5-E1B5-CF49-B3CD-9B1206D98378}" type="slidenum">
              <a:rPr lang="en-US" smtClean="0"/>
              <a:t>‹#›</a:t>
            </a:fld>
            <a:endParaRPr lang="en-US"/>
          </a:p>
        </p:txBody>
      </p:sp>
    </p:spTree>
    <p:extLst>
      <p:ext uri="{BB962C8B-B14F-4D97-AF65-F5344CB8AC3E}">
        <p14:creationId xmlns:p14="http://schemas.microsoft.com/office/powerpoint/2010/main" val="239944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F6FEC-9DFC-D54C-BC36-42F5E47B6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8582F9-9115-CC46-AF80-500D60D2D0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E9AC25-DE15-ED4B-A7E0-0AEBC32C9B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E87B75-FBEF-C345-B0A4-376AE81DB44E}"/>
              </a:ext>
            </a:extLst>
          </p:cNvPr>
          <p:cNvSpPr>
            <a:spLocks noGrp="1"/>
          </p:cNvSpPr>
          <p:nvPr>
            <p:ph type="dt" sz="half" idx="10"/>
          </p:nvPr>
        </p:nvSpPr>
        <p:spPr/>
        <p:txBody>
          <a:bodyPr/>
          <a:lstStyle/>
          <a:p>
            <a:fld id="{6C79054E-DF2F-E04F-A075-A66780B9260F}" type="datetimeFigureOut">
              <a:rPr lang="en-US" smtClean="0"/>
              <a:t>4/20/21</a:t>
            </a:fld>
            <a:endParaRPr lang="en-US"/>
          </a:p>
        </p:txBody>
      </p:sp>
      <p:sp>
        <p:nvSpPr>
          <p:cNvPr id="6" name="Footer Placeholder 5">
            <a:extLst>
              <a:ext uri="{FF2B5EF4-FFF2-40B4-BE49-F238E27FC236}">
                <a16:creationId xmlns:a16="http://schemas.microsoft.com/office/drawing/2014/main" id="{546B2645-CC5F-D54E-B82E-CF8CF61F1B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E8DE08-4133-2141-88C7-9249E2423F98}"/>
              </a:ext>
            </a:extLst>
          </p:cNvPr>
          <p:cNvSpPr>
            <a:spLocks noGrp="1"/>
          </p:cNvSpPr>
          <p:nvPr>
            <p:ph type="sldNum" sz="quarter" idx="12"/>
          </p:nvPr>
        </p:nvSpPr>
        <p:spPr/>
        <p:txBody>
          <a:bodyPr/>
          <a:lstStyle/>
          <a:p>
            <a:fld id="{AC8B8AD5-E1B5-CF49-B3CD-9B1206D98378}" type="slidenum">
              <a:rPr lang="en-US" smtClean="0"/>
              <a:t>‹#›</a:t>
            </a:fld>
            <a:endParaRPr lang="en-US"/>
          </a:p>
        </p:txBody>
      </p:sp>
    </p:spTree>
    <p:extLst>
      <p:ext uri="{BB962C8B-B14F-4D97-AF65-F5344CB8AC3E}">
        <p14:creationId xmlns:p14="http://schemas.microsoft.com/office/powerpoint/2010/main" val="72921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9780-922B-5546-8288-7B3DC0A66F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F712AD-1A25-9142-8B5E-65E1141AB4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EDDB8B-FE49-514B-9977-BB8B2ED48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0E2FE-B8A6-CB4A-9E60-19ACAB5D59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0607C9-39F4-284C-B1AA-408264050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D8F018-8B83-CB41-B0AF-140017B878F8}"/>
              </a:ext>
            </a:extLst>
          </p:cNvPr>
          <p:cNvSpPr>
            <a:spLocks noGrp="1"/>
          </p:cNvSpPr>
          <p:nvPr>
            <p:ph type="dt" sz="half" idx="10"/>
          </p:nvPr>
        </p:nvSpPr>
        <p:spPr/>
        <p:txBody>
          <a:bodyPr/>
          <a:lstStyle/>
          <a:p>
            <a:fld id="{6C79054E-DF2F-E04F-A075-A66780B9260F}" type="datetimeFigureOut">
              <a:rPr lang="en-US" smtClean="0"/>
              <a:t>4/20/21</a:t>
            </a:fld>
            <a:endParaRPr lang="en-US"/>
          </a:p>
        </p:txBody>
      </p:sp>
      <p:sp>
        <p:nvSpPr>
          <p:cNvPr id="8" name="Footer Placeholder 7">
            <a:extLst>
              <a:ext uri="{FF2B5EF4-FFF2-40B4-BE49-F238E27FC236}">
                <a16:creationId xmlns:a16="http://schemas.microsoft.com/office/drawing/2014/main" id="{CE91575E-74D6-7748-BFAA-38D1C717CB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81B134-E467-5A48-93BB-757061962DB7}"/>
              </a:ext>
            </a:extLst>
          </p:cNvPr>
          <p:cNvSpPr>
            <a:spLocks noGrp="1"/>
          </p:cNvSpPr>
          <p:nvPr>
            <p:ph type="sldNum" sz="quarter" idx="12"/>
          </p:nvPr>
        </p:nvSpPr>
        <p:spPr/>
        <p:txBody>
          <a:bodyPr/>
          <a:lstStyle/>
          <a:p>
            <a:fld id="{AC8B8AD5-E1B5-CF49-B3CD-9B1206D98378}" type="slidenum">
              <a:rPr lang="en-US" smtClean="0"/>
              <a:t>‹#›</a:t>
            </a:fld>
            <a:endParaRPr lang="en-US"/>
          </a:p>
        </p:txBody>
      </p:sp>
    </p:spTree>
    <p:extLst>
      <p:ext uri="{BB962C8B-B14F-4D97-AF65-F5344CB8AC3E}">
        <p14:creationId xmlns:p14="http://schemas.microsoft.com/office/powerpoint/2010/main" val="163647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5989-EC77-6847-AE6C-EAEBD52B72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3A23E1-ABCD-744F-870B-F29BA5916C80}"/>
              </a:ext>
            </a:extLst>
          </p:cNvPr>
          <p:cNvSpPr>
            <a:spLocks noGrp="1"/>
          </p:cNvSpPr>
          <p:nvPr>
            <p:ph type="dt" sz="half" idx="10"/>
          </p:nvPr>
        </p:nvSpPr>
        <p:spPr/>
        <p:txBody>
          <a:bodyPr/>
          <a:lstStyle/>
          <a:p>
            <a:fld id="{6C79054E-DF2F-E04F-A075-A66780B9260F}" type="datetimeFigureOut">
              <a:rPr lang="en-US" smtClean="0"/>
              <a:t>4/20/21</a:t>
            </a:fld>
            <a:endParaRPr lang="en-US"/>
          </a:p>
        </p:txBody>
      </p:sp>
      <p:sp>
        <p:nvSpPr>
          <p:cNvPr id="4" name="Footer Placeholder 3">
            <a:extLst>
              <a:ext uri="{FF2B5EF4-FFF2-40B4-BE49-F238E27FC236}">
                <a16:creationId xmlns:a16="http://schemas.microsoft.com/office/drawing/2014/main" id="{E7DA8F48-39A0-6E4B-942C-E697F4F173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953088-16BA-C048-8D15-884FEC6E90EF}"/>
              </a:ext>
            </a:extLst>
          </p:cNvPr>
          <p:cNvSpPr>
            <a:spLocks noGrp="1"/>
          </p:cNvSpPr>
          <p:nvPr>
            <p:ph type="sldNum" sz="quarter" idx="12"/>
          </p:nvPr>
        </p:nvSpPr>
        <p:spPr/>
        <p:txBody>
          <a:bodyPr/>
          <a:lstStyle/>
          <a:p>
            <a:fld id="{AC8B8AD5-E1B5-CF49-B3CD-9B1206D98378}" type="slidenum">
              <a:rPr lang="en-US" smtClean="0"/>
              <a:t>‹#›</a:t>
            </a:fld>
            <a:endParaRPr lang="en-US"/>
          </a:p>
        </p:txBody>
      </p:sp>
    </p:spTree>
    <p:extLst>
      <p:ext uri="{BB962C8B-B14F-4D97-AF65-F5344CB8AC3E}">
        <p14:creationId xmlns:p14="http://schemas.microsoft.com/office/powerpoint/2010/main" val="60953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DC8576-4816-724F-AA4B-28360C84A34F}"/>
              </a:ext>
            </a:extLst>
          </p:cNvPr>
          <p:cNvSpPr>
            <a:spLocks noGrp="1"/>
          </p:cNvSpPr>
          <p:nvPr>
            <p:ph type="dt" sz="half" idx="10"/>
          </p:nvPr>
        </p:nvSpPr>
        <p:spPr/>
        <p:txBody>
          <a:bodyPr/>
          <a:lstStyle/>
          <a:p>
            <a:fld id="{6C79054E-DF2F-E04F-A075-A66780B9260F}" type="datetimeFigureOut">
              <a:rPr lang="en-US" smtClean="0"/>
              <a:t>4/20/21</a:t>
            </a:fld>
            <a:endParaRPr lang="en-US"/>
          </a:p>
        </p:txBody>
      </p:sp>
      <p:sp>
        <p:nvSpPr>
          <p:cNvPr id="3" name="Footer Placeholder 2">
            <a:extLst>
              <a:ext uri="{FF2B5EF4-FFF2-40B4-BE49-F238E27FC236}">
                <a16:creationId xmlns:a16="http://schemas.microsoft.com/office/drawing/2014/main" id="{2C0E24AF-FC87-584F-993E-8416A03C39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A735B7-C191-064D-8B8B-EBB8D3CFE7D0}"/>
              </a:ext>
            </a:extLst>
          </p:cNvPr>
          <p:cNvSpPr>
            <a:spLocks noGrp="1"/>
          </p:cNvSpPr>
          <p:nvPr>
            <p:ph type="sldNum" sz="quarter" idx="12"/>
          </p:nvPr>
        </p:nvSpPr>
        <p:spPr/>
        <p:txBody>
          <a:bodyPr/>
          <a:lstStyle/>
          <a:p>
            <a:fld id="{AC8B8AD5-E1B5-CF49-B3CD-9B1206D98378}" type="slidenum">
              <a:rPr lang="en-US" smtClean="0"/>
              <a:t>‹#›</a:t>
            </a:fld>
            <a:endParaRPr lang="en-US"/>
          </a:p>
        </p:txBody>
      </p:sp>
    </p:spTree>
    <p:extLst>
      <p:ext uri="{BB962C8B-B14F-4D97-AF65-F5344CB8AC3E}">
        <p14:creationId xmlns:p14="http://schemas.microsoft.com/office/powerpoint/2010/main" val="333437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8403-9FB2-9040-BA07-6D314610D7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9C5729-4C44-344C-8972-BF92494B76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064513-669E-9646-8A36-B325809AB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7E8295-7B79-A24E-8E22-88969B982751}"/>
              </a:ext>
            </a:extLst>
          </p:cNvPr>
          <p:cNvSpPr>
            <a:spLocks noGrp="1"/>
          </p:cNvSpPr>
          <p:nvPr>
            <p:ph type="dt" sz="half" idx="10"/>
          </p:nvPr>
        </p:nvSpPr>
        <p:spPr/>
        <p:txBody>
          <a:bodyPr/>
          <a:lstStyle/>
          <a:p>
            <a:fld id="{6C79054E-DF2F-E04F-A075-A66780B9260F}" type="datetimeFigureOut">
              <a:rPr lang="en-US" smtClean="0"/>
              <a:t>4/20/21</a:t>
            </a:fld>
            <a:endParaRPr lang="en-US"/>
          </a:p>
        </p:txBody>
      </p:sp>
      <p:sp>
        <p:nvSpPr>
          <p:cNvPr id="6" name="Footer Placeholder 5">
            <a:extLst>
              <a:ext uri="{FF2B5EF4-FFF2-40B4-BE49-F238E27FC236}">
                <a16:creationId xmlns:a16="http://schemas.microsoft.com/office/drawing/2014/main" id="{B16E56E2-C597-AF49-9156-B4FD1927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D443C-CDDB-6E42-9ED9-9D98CE0B06F4}"/>
              </a:ext>
            </a:extLst>
          </p:cNvPr>
          <p:cNvSpPr>
            <a:spLocks noGrp="1"/>
          </p:cNvSpPr>
          <p:nvPr>
            <p:ph type="sldNum" sz="quarter" idx="12"/>
          </p:nvPr>
        </p:nvSpPr>
        <p:spPr/>
        <p:txBody>
          <a:bodyPr/>
          <a:lstStyle/>
          <a:p>
            <a:fld id="{AC8B8AD5-E1B5-CF49-B3CD-9B1206D98378}" type="slidenum">
              <a:rPr lang="en-US" smtClean="0"/>
              <a:t>‹#›</a:t>
            </a:fld>
            <a:endParaRPr lang="en-US"/>
          </a:p>
        </p:txBody>
      </p:sp>
    </p:spTree>
    <p:extLst>
      <p:ext uri="{BB962C8B-B14F-4D97-AF65-F5344CB8AC3E}">
        <p14:creationId xmlns:p14="http://schemas.microsoft.com/office/powerpoint/2010/main" val="218984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8925-C421-C849-902C-D53BEC348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01B30A-D158-C144-A51A-0AAEC1312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1E3193-6295-8B4C-B672-013B068242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ED215-25F9-C94E-8600-0ECAE235CCCD}"/>
              </a:ext>
            </a:extLst>
          </p:cNvPr>
          <p:cNvSpPr>
            <a:spLocks noGrp="1"/>
          </p:cNvSpPr>
          <p:nvPr>
            <p:ph type="dt" sz="half" idx="10"/>
          </p:nvPr>
        </p:nvSpPr>
        <p:spPr/>
        <p:txBody>
          <a:bodyPr/>
          <a:lstStyle/>
          <a:p>
            <a:fld id="{6C79054E-DF2F-E04F-A075-A66780B9260F}" type="datetimeFigureOut">
              <a:rPr lang="en-US" smtClean="0"/>
              <a:t>4/20/21</a:t>
            </a:fld>
            <a:endParaRPr lang="en-US"/>
          </a:p>
        </p:txBody>
      </p:sp>
      <p:sp>
        <p:nvSpPr>
          <p:cNvPr id="6" name="Footer Placeholder 5">
            <a:extLst>
              <a:ext uri="{FF2B5EF4-FFF2-40B4-BE49-F238E27FC236}">
                <a16:creationId xmlns:a16="http://schemas.microsoft.com/office/drawing/2014/main" id="{581CB662-A08A-5A4F-A733-C5FA40584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1C4A8-59C0-C64D-921F-58A34EE6133C}"/>
              </a:ext>
            </a:extLst>
          </p:cNvPr>
          <p:cNvSpPr>
            <a:spLocks noGrp="1"/>
          </p:cNvSpPr>
          <p:nvPr>
            <p:ph type="sldNum" sz="quarter" idx="12"/>
          </p:nvPr>
        </p:nvSpPr>
        <p:spPr/>
        <p:txBody>
          <a:bodyPr/>
          <a:lstStyle/>
          <a:p>
            <a:fld id="{AC8B8AD5-E1B5-CF49-B3CD-9B1206D98378}" type="slidenum">
              <a:rPr lang="en-US" smtClean="0"/>
              <a:t>‹#›</a:t>
            </a:fld>
            <a:endParaRPr lang="en-US"/>
          </a:p>
        </p:txBody>
      </p:sp>
    </p:spTree>
    <p:extLst>
      <p:ext uri="{BB962C8B-B14F-4D97-AF65-F5344CB8AC3E}">
        <p14:creationId xmlns:p14="http://schemas.microsoft.com/office/powerpoint/2010/main" val="103963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59BBB-3E10-3E41-9185-72375A822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651758-C964-9D40-868D-BD3F49280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50E0F-8B7F-8B4F-A805-1FB3271FF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9054E-DF2F-E04F-A075-A66780B9260F}" type="datetimeFigureOut">
              <a:rPr lang="en-US" smtClean="0"/>
              <a:t>4/20/21</a:t>
            </a:fld>
            <a:endParaRPr lang="en-US"/>
          </a:p>
        </p:txBody>
      </p:sp>
      <p:sp>
        <p:nvSpPr>
          <p:cNvPr id="5" name="Footer Placeholder 4">
            <a:extLst>
              <a:ext uri="{FF2B5EF4-FFF2-40B4-BE49-F238E27FC236}">
                <a16:creationId xmlns:a16="http://schemas.microsoft.com/office/drawing/2014/main" id="{5E1CA12B-3415-9049-BFC8-B223DB993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4A1C1A-76DF-774C-8044-7384DAF2D9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B8AD5-E1B5-CF49-B3CD-9B1206D98378}" type="slidenum">
              <a:rPr lang="en-US" smtClean="0"/>
              <a:t>‹#›</a:t>
            </a:fld>
            <a:endParaRPr lang="en-US"/>
          </a:p>
        </p:txBody>
      </p:sp>
    </p:spTree>
    <p:extLst>
      <p:ext uri="{BB962C8B-B14F-4D97-AF65-F5344CB8AC3E}">
        <p14:creationId xmlns:p14="http://schemas.microsoft.com/office/powerpoint/2010/main" val="3573920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cabi.org/products-and-services/publishing-product/tools-and-app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ee in a forest&#10;&#10;Description automatically generated">
            <a:extLst>
              <a:ext uri="{FF2B5EF4-FFF2-40B4-BE49-F238E27FC236}">
                <a16:creationId xmlns:a16="http://schemas.microsoft.com/office/drawing/2014/main" id="{6B87434D-147A-2F49-BE08-652AFF7D44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91638"/>
            <a:ext cx="12192000" cy="5924075"/>
          </a:xfrm>
          <a:prstGeom prst="rect">
            <a:avLst/>
          </a:prstGeom>
        </p:spPr>
      </p:pic>
      <p:sp>
        <p:nvSpPr>
          <p:cNvPr id="2" name="Title 1">
            <a:extLst>
              <a:ext uri="{FF2B5EF4-FFF2-40B4-BE49-F238E27FC236}">
                <a16:creationId xmlns:a16="http://schemas.microsoft.com/office/drawing/2014/main" id="{B15A4EF2-D427-1043-AD1A-5717D764F296}"/>
              </a:ext>
            </a:extLst>
          </p:cNvPr>
          <p:cNvSpPr>
            <a:spLocks noGrp="1"/>
          </p:cNvSpPr>
          <p:nvPr>
            <p:ph type="title"/>
          </p:nvPr>
        </p:nvSpPr>
        <p:spPr>
          <a:xfrm>
            <a:off x="0" y="307521"/>
            <a:ext cx="12192000" cy="2087950"/>
          </a:xfrm>
          <a:solidFill>
            <a:schemeClr val="bg1">
              <a:alpha val="73000"/>
            </a:schemeClr>
          </a:solidFill>
        </p:spPr>
        <p:txBody>
          <a:bodyPr>
            <a:normAutofit/>
          </a:bodyPr>
          <a:lstStyle/>
          <a:p>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Using Horizon Scanning, rapid risk assessment, and consensus building identify invasive species threats to the state of Florida, U.S.</a:t>
            </a:r>
            <a:endParaRPr lang="en-US" sz="4000" b="1"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5" name="TextBox 4">
            <a:extLst>
              <a:ext uri="{FF2B5EF4-FFF2-40B4-BE49-F238E27FC236}">
                <a16:creationId xmlns:a16="http://schemas.microsoft.com/office/drawing/2014/main" id="{A85F79DC-9413-7D45-8FCA-CCC29B59C505}"/>
              </a:ext>
            </a:extLst>
          </p:cNvPr>
          <p:cNvSpPr txBox="1"/>
          <p:nvPr/>
        </p:nvSpPr>
        <p:spPr>
          <a:xfrm>
            <a:off x="518616" y="5559252"/>
            <a:ext cx="2969083" cy="1600438"/>
          </a:xfrm>
          <a:prstGeom prst="rect">
            <a:avLst/>
          </a:prstGeom>
          <a:noFill/>
        </p:spPr>
        <p:txBody>
          <a:bodyPr wrap="none" rtlCol="0">
            <a:spAutoFit/>
          </a:bodyPr>
          <a:lstStyle/>
          <a:p>
            <a:r>
              <a:rPr lang="en-US" sz="3200"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Deah</a:t>
            </a:r>
            <a:r>
              <a:rPr lang="en-US" sz="3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3200"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Lieurance</a:t>
            </a:r>
            <a:endParaRPr lang="en-US" sz="3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a:p>
            <a:r>
              <a:rPr lang="en-US" sz="16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Assistant Extension Scientist</a:t>
            </a:r>
          </a:p>
          <a:p>
            <a:r>
              <a:rPr lang="en-US" sz="16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Agronomy Department</a:t>
            </a:r>
          </a:p>
          <a:p>
            <a:r>
              <a:rPr lang="en-US" sz="16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University of Florida</a:t>
            </a:r>
          </a:p>
          <a:p>
            <a:endParaRPr lang="en-US" dirty="0">
              <a:solidFill>
                <a:schemeClr val="bg1"/>
              </a:solidFill>
            </a:endParaRPr>
          </a:p>
        </p:txBody>
      </p:sp>
    </p:spTree>
    <p:extLst>
      <p:ext uri="{BB962C8B-B14F-4D97-AF65-F5344CB8AC3E}">
        <p14:creationId xmlns:p14="http://schemas.microsoft.com/office/powerpoint/2010/main" val="413281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97EF1-A880-2342-BF41-535DA525FA90}"/>
              </a:ext>
            </a:extLst>
          </p:cNvPr>
          <p:cNvSpPr>
            <a:spLocks noGrp="1"/>
          </p:cNvSpPr>
          <p:nvPr>
            <p:ph idx="1"/>
          </p:nvPr>
        </p:nvSpPr>
        <p:spPr>
          <a:xfrm>
            <a:off x="396765" y="1447253"/>
            <a:ext cx="11398469" cy="4795892"/>
          </a:xfrm>
        </p:spPr>
        <p:txBody>
          <a:bodyPr anchor="ctr">
            <a:noAutofit/>
          </a:bodyPr>
          <a:lstStyle/>
          <a:p>
            <a:pPr marL="742950" indent="-742950">
              <a:buFont typeface="+mj-lt"/>
              <a:buAutoNum type="arabicPeriod"/>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Closest observation to FL and closest online seller are outside of the US</a:t>
            </a:r>
          </a:p>
          <a:p>
            <a:pPr marL="742950" indent="-742950">
              <a:buFont typeface="+mj-lt"/>
              <a:buAutoNum type="arabicPeriod"/>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Closest observation to FL is within the US, but not in the SE US, and the closest online seller to FL is outside of the US</a:t>
            </a:r>
          </a:p>
          <a:p>
            <a:pPr marL="742950" indent="-742950">
              <a:buFont typeface="+mj-lt"/>
              <a:buAutoNum type="arabicPeriod"/>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Closest observation to FL and closest online seller to FL are within the US, but not in the SE US or closest observation to FL is in the SE US, but not in FL and the closest online seller to FL is outside the US</a:t>
            </a:r>
          </a:p>
          <a:p>
            <a:pPr marL="742950" indent="-742950">
              <a:buFont typeface="+mj-lt"/>
              <a:buAutoNum type="arabicPeriod"/>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Closest observation to FL is within the SE US, but not in FL, and the closest online seller is within the US or the SE US, but not in FL</a:t>
            </a:r>
          </a:p>
          <a:p>
            <a:pPr marL="742950" indent="-742950">
              <a:buFont typeface="+mj-lt"/>
              <a:buAutoNum type="arabicPeriod"/>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Closest observation to FL is within FL (but no more than 5 records)</a:t>
            </a:r>
          </a:p>
        </p:txBody>
      </p:sp>
      <p:sp>
        <p:nvSpPr>
          <p:cNvPr id="4" name="Title 1">
            <a:extLst>
              <a:ext uri="{FF2B5EF4-FFF2-40B4-BE49-F238E27FC236}">
                <a16:creationId xmlns:a16="http://schemas.microsoft.com/office/drawing/2014/main" id="{D89D59AC-69D9-7A44-8DB7-81971B266238}"/>
              </a:ext>
            </a:extLst>
          </p:cNvPr>
          <p:cNvSpPr>
            <a:spLocks noGrp="1"/>
          </p:cNvSpPr>
          <p:nvPr>
            <p:ph type="title"/>
          </p:nvPr>
        </p:nvSpPr>
        <p:spPr>
          <a:xfrm>
            <a:off x="838200" y="0"/>
            <a:ext cx="10515600" cy="1325563"/>
          </a:xfrm>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Criteria for scoring-Arrival</a:t>
            </a:r>
          </a:p>
        </p:txBody>
      </p:sp>
    </p:spTree>
    <p:extLst>
      <p:ext uri="{BB962C8B-B14F-4D97-AF65-F5344CB8AC3E}">
        <p14:creationId xmlns:p14="http://schemas.microsoft.com/office/powerpoint/2010/main" val="348744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A91E66-8763-7244-AD65-AF732CEB0DED}"/>
              </a:ext>
            </a:extLst>
          </p:cNvPr>
          <p:cNvSpPr>
            <a:spLocks noGrp="1"/>
          </p:cNvSpPr>
          <p:nvPr>
            <p:ph idx="1"/>
          </p:nvPr>
        </p:nvSpPr>
        <p:spPr>
          <a:xfrm>
            <a:off x="252248" y="1166099"/>
            <a:ext cx="6921063" cy="5407573"/>
          </a:xfrm>
        </p:spPr>
        <p:txBody>
          <a:bodyPr anchor="ctr">
            <a:normAutofit lnSpcReduction="10000"/>
          </a:bodyPr>
          <a:lstStyle/>
          <a:p>
            <a:pPr marL="514350" indent="-514350">
              <a:buFont typeface="+mj-lt"/>
              <a:buAutoNum type="arabicPeriod"/>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No observations in areas with matching </a:t>
            </a: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Köppen</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-Geiger (KG) zones to FL</a:t>
            </a:r>
          </a:p>
          <a:p>
            <a:pPr marL="514350" indent="-514350">
              <a:buFont typeface="+mj-lt"/>
              <a:buAutoNum type="arabicPeriod"/>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Few observations in one area with matching KG zones to FL</a:t>
            </a:r>
          </a:p>
          <a:p>
            <a:pPr marL="514350" indent="-514350">
              <a:buFont typeface="+mj-lt"/>
              <a:buAutoNum type="arabicPeriod"/>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Many observations in one area or few observations in multiple areas with matching KG zones to FL</a:t>
            </a:r>
          </a:p>
          <a:p>
            <a:pPr marL="514350" indent="-514350">
              <a:buFont typeface="+mj-lt"/>
              <a:buAutoNum type="arabicPeriod"/>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Many observations in multiple areas with matching KG zones to FL</a:t>
            </a:r>
          </a:p>
          <a:p>
            <a:pPr marL="514350" indent="-514350">
              <a:buFont typeface="+mj-lt"/>
              <a:buAutoNum type="arabicPeriod"/>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Criteria for score 4 and evidence of a biological strategy that aid establishment or evidence of establishment in FL</a:t>
            </a:r>
          </a:p>
        </p:txBody>
      </p:sp>
      <p:sp>
        <p:nvSpPr>
          <p:cNvPr id="5" name="Title 1">
            <a:extLst>
              <a:ext uri="{FF2B5EF4-FFF2-40B4-BE49-F238E27FC236}">
                <a16:creationId xmlns:a16="http://schemas.microsoft.com/office/drawing/2014/main" id="{8D1D3F35-8304-7447-82C7-BEFC4C80B3F5}"/>
              </a:ext>
            </a:extLst>
          </p:cNvPr>
          <p:cNvSpPr>
            <a:spLocks noGrp="1"/>
          </p:cNvSpPr>
          <p:nvPr>
            <p:ph type="title"/>
          </p:nvPr>
        </p:nvSpPr>
        <p:spPr>
          <a:xfrm>
            <a:off x="838200" y="0"/>
            <a:ext cx="10515600" cy="1325563"/>
          </a:xfrm>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Criteria for scoring-Establishment</a:t>
            </a:r>
          </a:p>
        </p:txBody>
      </p:sp>
      <p:pic>
        <p:nvPicPr>
          <p:cNvPr id="7" name="Picture 6" descr="Map&#10;&#10;Description automatically generated with medium confidence">
            <a:extLst>
              <a:ext uri="{FF2B5EF4-FFF2-40B4-BE49-F238E27FC236}">
                <a16:creationId xmlns:a16="http://schemas.microsoft.com/office/drawing/2014/main" id="{C7F1BF97-34C8-324C-A267-F9BB23032C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3311" y="1656556"/>
            <a:ext cx="4973943" cy="4426660"/>
          </a:xfrm>
          <a:prstGeom prst="rect">
            <a:avLst/>
          </a:prstGeom>
        </p:spPr>
      </p:pic>
    </p:spTree>
    <p:extLst>
      <p:ext uri="{BB962C8B-B14F-4D97-AF65-F5344CB8AC3E}">
        <p14:creationId xmlns:p14="http://schemas.microsoft.com/office/powerpoint/2010/main" val="270914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E02A91-E986-6F46-B89C-67FBD85F8422}"/>
              </a:ext>
            </a:extLst>
          </p:cNvPr>
          <p:cNvSpPr>
            <a:spLocks noGrp="1"/>
          </p:cNvSpPr>
          <p:nvPr>
            <p:ph idx="1"/>
          </p:nvPr>
        </p:nvSpPr>
        <p:spPr/>
        <p:txBody>
          <a:bodyPr>
            <a:normAutofit fontScale="92500"/>
          </a:bodyPr>
          <a:lstStyle/>
          <a:p>
            <a:pPr marL="514350" indent="-514350">
              <a:buFont typeface="+mj-lt"/>
              <a:buAutoNum type="arabicPeriod"/>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A taxon is unlikely to cause negative impacts on the native biota or abiotic environment, human well‐being, or economic systems</a:t>
            </a:r>
          </a:p>
          <a:p>
            <a:pPr marL="514350" indent="-514350">
              <a:buFont typeface="+mj-lt"/>
              <a:buAutoNum type="arabicPeriod"/>
            </a:pP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pPr marL="514350" indent="-514350">
              <a:buFont typeface="+mj-lt"/>
              <a:buAutoNum type="arabicPeriod"/>
            </a:pP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pPr marL="457200" lvl="1" indent="0">
              <a:buNone/>
            </a:pPr>
            <a:r>
              <a:rPr lang="en-US" sz="2800" dirty="0">
                <a:latin typeface="Segoe UI Historic" panose="020B0502040204020203" pitchFamily="34" charset="0"/>
                <a:ea typeface="Segoe UI Historic" panose="020B0502040204020203" pitchFamily="34" charset="0"/>
                <a:cs typeface="Segoe UI Historic" panose="020B0502040204020203" pitchFamily="34" charset="0"/>
              </a:rPr>
              <a:t>A taxon is likely to cause (a) the replacement and local extinction of native species and will produce irreversible  changes in the structure of communities and the abiotic or biotic composition of ecosystems or (b) local disappearance of a social or economic activity from all or part of the area invaded by the alien taxon or major effects to human health.</a:t>
            </a:r>
          </a:p>
        </p:txBody>
      </p:sp>
      <p:sp>
        <p:nvSpPr>
          <p:cNvPr id="4" name="Title 1">
            <a:extLst>
              <a:ext uri="{FF2B5EF4-FFF2-40B4-BE49-F238E27FC236}">
                <a16:creationId xmlns:a16="http://schemas.microsoft.com/office/drawing/2014/main" id="{1C9C8090-4CB3-6240-8B65-708F52C31906}"/>
              </a:ext>
            </a:extLst>
          </p:cNvPr>
          <p:cNvSpPr>
            <a:spLocks noGrp="1"/>
          </p:cNvSpPr>
          <p:nvPr>
            <p:ph type="title"/>
          </p:nvPr>
        </p:nvSpPr>
        <p:spPr>
          <a:xfrm>
            <a:off x="838200" y="18255"/>
            <a:ext cx="10515600" cy="1325563"/>
          </a:xfrm>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Criteria for scoring-Impacts</a:t>
            </a:r>
          </a:p>
        </p:txBody>
      </p:sp>
      <p:sp>
        <p:nvSpPr>
          <p:cNvPr id="5" name="TextBox 4">
            <a:extLst>
              <a:ext uri="{FF2B5EF4-FFF2-40B4-BE49-F238E27FC236}">
                <a16:creationId xmlns:a16="http://schemas.microsoft.com/office/drawing/2014/main" id="{C487C94B-F927-C943-82DD-E130E734ABDE}"/>
              </a:ext>
            </a:extLst>
          </p:cNvPr>
          <p:cNvSpPr txBox="1"/>
          <p:nvPr/>
        </p:nvSpPr>
        <p:spPr>
          <a:xfrm>
            <a:off x="838200" y="3675146"/>
            <a:ext cx="458780" cy="523220"/>
          </a:xfrm>
          <a:prstGeom prst="rect">
            <a:avLst/>
          </a:prstGeom>
          <a:noFill/>
        </p:spPr>
        <p:txBody>
          <a:bodyPr wrap="none" rtlCol="0">
            <a:spAutoFit/>
          </a:bodyPr>
          <a:lstStyle/>
          <a:p>
            <a:r>
              <a:rPr lang="en-US" sz="2800" dirty="0"/>
              <a:t>5.</a:t>
            </a:r>
          </a:p>
        </p:txBody>
      </p:sp>
    </p:spTree>
    <p:extLst>
      <p:ext uri="{BB962C8B-B14F-4D97-AF65-F5344CB8AC3E}">
        <p14:creationId xmlns:p14="http://schemas.microsoft.com/office/powerpoint/2010/main" val="190956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C2864A-B7D3-D34D-ABD5-2DDF20FAB8E3}"/>
              </a:ext>
            </a:extLst>
          </p:cNvPr>
          <p:cNvSpPr>
            <a:spLocks noGrp="1"/>
          </p:cNvSpPr>
          <p:nvPr>
            <p:ph idx="1"/>
          </p:nvPr>
        </p:nvSpPr>
        <p:spPr>
          <a:xfrm>
            <a:off x="3433970" y="1481069"/>
            <a:ext cx="5324060" cy="4351338"/>
          </a:xfrm>
        </p:spPr>
        <p:txBody>
          <a:bodyPr anchor="ctr">
            <a:normAutofit/>
          </a:bodyPr>
          <a:lstStyle/>
          <a:p>
            <a:pPr marL="0" indent="0">
              <a:buNone/>
            </a:pPr>
            <a:r>
              <a:rPr lang="en-US" sz="4400" u="sng" dirty="0">
                <a:latin typeface="Segoe UI Historic" panose="020B0502040204020203" pitchFamily="34" charset="0"/>
                <a:ea typeface="Segoe UI Historic" panose="020B0502040204020203" pitchFamily="34" charset="0"/>
                <a:cs typeface="Segoe UI Historic" panose="020B0502040204020203" pitchFamily="34" charset="0"/>
              </a:rPr>
              <a:t>&gt;</a:t>
            </a:r>
            <a:r>
              <a:rPr lang="en-US" sz="4400" dirty="0">
                <a:latin typeface="Segoe UI Historic" panose="020B0502040204020203" pitchFamily="34" charset="0"/>
                <a:ea typeface="Segoe UI Historic" panose="020B0502040204020203" pitchFamily="34" charset="0"/>
                <a:cs typeface="Segoe UI Historic" panose="020B0502040204020203" pitchFamily="34" charset="0"/>
              </a:rPr>
              <a:t>64 </a:t>
            </a:r>
            <a:r>
              <a:rPr lang="en-US" sz="4400" b="1" dirty="0">
                <a:solidFill>
                  <a:srgbClr val="C00000"/>
                </a:solidFill>
                <a:latin typeface="Segoe UI Historic" panose="020B0502040204020203" pitchFamily="34" charset="0"/>
                <a:ea typeface="Segoe UI Historic" panose="020B0502040204020203" pitchFamily="34" charset="0"/>
                <a:cs typeface="Segoe UI Historic" panose="020B0502040204020203" pitchFamily="34" charset="0"/>
              </a:rPr>
              <a:t>High Risk</a:t>
            </a:r>
          </a:p>
          <a:p>
            <a:pPr marL="0" indent="0">
              <a:buNone/>
            </a:pPr>
            <a:endParaRPr lang="en-US" sz="1000" b="1" dirty="0">
              <a:solidFill>
                <a:srgbClr val="C00000"/>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buNone/>
            </a:pPr>
            <a:r>
              <a:rPr lang="en-US" sz="4400" dirty="0">
                <a:latin typeface="Segoe UI Historic" panose="020B0502040204020203" pitchFamily="34" charset="0"/>
                <a:ea typeface="Segoe UI Historic" panose="020B0502040204020203" pitchFamily="34" charset="0"/>
                <a:cs typeface="Segoe UI Historic" panose="020B0502040204020203" pitchFamily="34" charset="0"/>
              </a:rPr>
              <a:t>27-63 </a:t>
            </a:r>
            <a:r>
              <a:rPr lang="en-US" sz="4400" b="1" dirty="0">
                <a:solidFill>
                  <a:schemeClr val="accent4">
                    <a:lumMod val="75000"/>
                  </a:schemeClr>
                </a:solidFill>
                <a:latin typeface="Segoe UI Historic" panose="020B0502040204020203" pitchFamily="34" charset="0"/>
                <a:ea typeface="Segoe UI Historic" panose="020B0502040204020203" pitchFamily="34" charset="0"/>
                <a:cs typeface="Segoe UI Historic" panose="020B0502040204020203" pitchFamily="34" charset="0"/>
              </a:rPr>
              <a:t>Moderate Risk</a:t>
            </a:r>
          </a:p>
          <a:p>
            <a:pPr marL="0" indent="0">
              <a:buNone/>
            </a:pPr>
            <a:endParaRPr lang="en-US" sz="1000" b="1" dirty="0">
              <a:solidFill>
                <a:schemeClr val="accent4">
                  <a:lumMod val="7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buNone/>
            </a:pPr>
            <a:r>
              <a:rPr lang="en-US" sz="4400" dirty="0">
                <a:latin typeface="Segoe UI Historic" panose="020B0502040204020203" pitchFamily="34" charset="0"/>
                <a:ea typeface="Segoe UI Historic" panose="020B0502040204020203" pitchFamily="34" charset="0"/>
                <a:cs typeface="Segoe UI Historic" panose="020B0502040204020203" pitchFamily="34" charset="0"/>
              </a:rPr>
              <a:t>&lt;27 </a:t>
            </a:r>
            <a:r>
              <a:rPr lang="en-US" sz="4400" b="1" dirty="0">
                <a:solidFill>
                  <a:schemeClr val="accent6">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Low Risk</a:t>
            </a:r>
          </a:p>
        </p:txBody>
      </p:sp>
      <p:sp>
        <p:nvSpPr>
          <p:cNvPr id="4" name="Title 1">
            <a:extLst>
              <a:ext uri="{FF2B5EF4-FFF2-40B4-BE49-F238E27FC236}">
                <a16:creationId xmlns:a16="http://schemas.microsoft.com/office/drawing/2014/main" id="{6299A659-DDE5-9B40-A626-E1DEF039AAB1}"/>
              </a:ext>
            </a:extLst>
          </p:cNvPr>
          <p:cNvSpPr>
            <a:spLocks noGrp="1"/>
          </p:cNvSpPr>
          <p:nvPr>
            <p:ph type="title"/>
          </p:nvPr>
        </p:nvSpPr>
        <p:spPr>
          <a:xfrm>
            <a:off x="838200" y="18255"/>
            <a:ext cx="10515600" cy="1325563"/>
          </a:xfrm>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Preliminary risk designations</a:t>
            </a:r>
          </a:p>
        </p:txBody>
      </p:sp>
    </p:spTree>
    <p:extLst>
      <p:ext uri="{BB962C8B-B14F-4D97-AF65-F5344CB8AC3E}">
        <p14:creationId xmlns:p14="http://schemas.microsoft.com/office/powerpoint/2010/main" val="324169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F1BD-24F5-DD44-841F-AD58835A6004}"/>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Review phase</a:t>
            </a:r>
          </a:p>
        </p:txBody>
      </p:sp>
      <p:pic>
        <p:nvPicPr>
          <p:cNvPr id="5" name="Content Placeholder 4" descr="A close up of a card&#10;&#10;Description automatically generated">
            <a:extLst>
              <a:ext uri="{FF2B5EF4-FFF2-40B4-BE49-F238E27FC236}">
                <a16:creationId xmlns:a16="http://schemas.microsoft.com/office/drawing/2014/main" id="{89BADA4D-9AEA-1F43-A4BD-80528E6D6632}"/>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2959" y="1690688"/>
            <a:ext cx="5899615" cy="4587766"/>
          </a:xfrm>
        </p:spPr>
      </p:pic>
      <p:sp>
        <p:nvSpPr>
          <p:cNvPr id="3" name="TextBox 2">
            <a:extLst>
              <a:ext uri="{FF2B5EF4-FFF2-40B4-BE49-F238E27FC236}">
                <a16:creationId xmlns:a16="http://schemas.microsoft.com/office/drawing/2014/main" id="{256F5A41-277A-F94B-8CEB-E895C4B28AC7}"/>
              </a:ext>
            </a:extLst>
          </p:cNvPr>
          <p:cNvSpPr txBox="1"/>
          <p:nvPr/>
        </p:nvSpPr>
        <p:spPr>
          <a:xfrm>
            <a:off x="5691353" y="1446362"/>
            <a:ext cx="6358754" cy="4832092"/>
          </a:xfrm>
          <a:prstGeom prst="rect">
            <a:avLst/>
          </a:prstGeom>
          <a:noFill/>
        </p:spPr>
        <p:txBody>
          <a:bodyPr wrap="square" rtlCol="0" anchor="ctr">
            <a:spAutoFit/>
          </a:bodyPr>
          <a:lstStyle/>
          <a:p>
            <a:pPr marL="457200" indent="-457200">
              <a:buFont typeface="Arial" panose="020B0604020202020204" pitchFamily="34" charset="0"/>
              <a:buChar char="•"/>
            </a:pPr>
            <a:r>
              <a:rPr lang="en-US" sz="2800" dirty="0">
                <a:latin typeface="Segoe UI Historic" panose="020B0502040204020203" pitchFamily="34" charset="0"/>
                <a:ea typeface="Segoe UI Historic" panose="020B0502040204020203" pitchFamily="34" charset="0"/>
                <a:cs typeface="Segoe UI Historic" panose="020B0502040204020203" pitchFamily="34" charset="0"/>
              </a:rPr>
              <a:t>All assessments receiving a score of 20 points or more were peer reviewed</a:t>
            </a:r>
          </a:p>
          <a:p>
            <a:pPr marL="457200" indent="-457200">
              <a:buFont typeface="Arial" panose="020B0604020202020204" pitchFamily="34" charset="0"/>
              <a:buChar char="•"/>
            </a:pPr>
            <a:r>
              <a:rPr lang="en-US" sz="2800" dirty="0">
                <a:latin typeface="Segoe UI Historic" panose="020B0502040204020203" pitchFamily="34" charset="0"/>
                <a:ea typeface="Segoe UI Historic" panose="020B0502040204020203" pitchFamily="34" charset="0"/>
                <a:cs typeface="Segoe UI Historic" panose="020B0502040204020203" pitchFamily="34" charset="0"/>
              </a:rPr>
              <a:t>Each taxonomic team was given time to read over reviewer comments and flag species requiring more discussion</a:t>
            </a:r>
          </a:p>
          <a:p>
            <a:pPr marL="457200" indent="-457200">
              <a:buFont typeface="Arial" panose="020B0604020202020204" pitchFamily="34" charset="0"/>
              <a:buChar char="•"/>
            </a:pPr>
            <a:r>
              <a:rPr lang="en-US" sz="2800" dirty="0">
                <a:latin typeface="Segoe UI Historic" panose="020B0502040204020203" pitchFamily="34" charset="0"/>
                <a:ea typeface="Segoe UI Historic" panose="020B0502040204020203" pitchFamily="34" charset="0"/>
                <a:cs typeface="Segoe UI Historic" panose="020B0502040204020203" pitchFamily="34" charset="0"/>
              </a:rPr>
              <a:t>Within taxa consensus reached via ZOOM</a:t>
            </a:r>
          </a:p>
          <a:p>
            <a:pPr marL="457200" indent="-457200">
              <a:buFont typeface="Arial" panose="020B0604020202020204" pitchFamily="34" charset="0"/>
              <a:buChar char="•"/>
            </a:pPr>
            <a:r>
              <a:rPr lang="en-US" sz="2800" dirty="0">
                <a:latin typeface="Segoe UI Historic" panose="020B0502040204020203" pitchFamily="34" charset="0"/>
                <a:ea typeface="Segoe UI Historic" panose="020B0502040204020203" pitchFamily="34" charset="0"/>
                <a:cs typeface="Segoe UI Historic" panose="020B0502040204020203" pitchFamily="34" charset="0"/>
              </a:rPr>
              <a:t>All High and Moderate risk species compiled for final consensus</a:t>
            </a:r>
          </a:p>
        </p:txBody>
      </p:sp>
    </p:spTree>
    <p:extLst>
      <p:ext uri="{BB962C8B-B14F-4D97-AF65-F5344CB8AC3E}">
        <p14:creationId xmlns:p14="http://schemas.microsoft.com/office/powerpoint/2010/main" val="6493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20DA-11C7-1841-955F-2B7BE5D876E7}"/>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Preliminary results</a:t>
            </a:r>
          </a:p>
        </p:txBody>
      </p:sp>
      <p:sp>
        <p:nvSpPr>
          <p:cNvPr id="4" name="Content Placeholder 3">
            <a:extLst>
              <a:ext uri="{FF2B5EF4-FFF2-40B4-BE49-F238E27FC236}">
                <a16:creationId xmlns:a16="http://schemas.microsoft.com/office/drawing/2014/main" id="{888F612D-8239-2747-AAB1-3EB2D44A7DCE}"/>
              </a:ext>
            </a:extLst>
          </p:cNvPr>
          <p:cNvSpPr txBox="1">
            <a:spLocks noGrp="1"/>
          </p:cNvSpPr>
          <p:nvPr>
            <p:ph idx="1"/>
          </p:nvPr>
        </p:nvSpPr>
        <p:spPr>
          <a:xfrm>
            <a:off x="327639" y="1408547"/>
            <a:ext cx="10515600" cy="2139047"/>
          </a:xfrm>
          <a:prstGeom prst="rect">
            <a:avLst/>
          </a:prstGeom>
          <a:noFill/>
        </p:spPr>
        <p:txBody>
          <a:bodyPr wrap="square" rtlCol="0">
            <a:spAutoFit/>
          </a:bodyPr>
          <a:lstStyle/>
          <a:p>
            <a:pPr marL="0" indent="0">
              <a:buNone/>
            </a:pPr>
            <a:r>
              <a:rPr lang="en-US" sz="3200" dirty="0">
                <a:latin typeface="Segoe UI Historic" panose="020B0502040204020203" pitchFamily="34" charset="0"/>
                <a:ea typeface="Segoe UI Historic" panose="020B0502040204020203" pitchFamily="34" charset="0"/>
                <a:cs typeface="Segoe UI Historic" panose="020B0502040204020203" pitchFamily="34" charset="0"/>
              </a:rPr>
              <a:t>Two prominent pathways identified</a:t>
            </a:r>
          </a:p>
          <a:p>
            <a:pPr marL="571500" indent="-571500">
              <a:buFont typeface="Arial" panose="020B0604020202020204" pitchFamily="34" charset="0"/>
              <a:buChar char="•"/>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Escape from confinement (outlined in </a:t>
            </a:r>
            <a:r>
              <a:rPr lang="en-US" b="1" dirty="0">
                <a:solidFill>
                  <a:srgbClr val="0070C0"/>
                </a:solidFill>
                <a:latin typeface="Segoe UI Historic" panose="020B0502040204020203" pitchFamily="34" charset="0"/>
                <a:ea typeface="Segoe UI Historic" panose="020B0502040204020203" pitchFamily="34" charset="0"/>
                <a:cs typeface="Segoe UI Historic" panose="020B0502040204020203" pitchFamily="34" charset="0"/>
              </a:rPr>
              <a:t>blue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a:t>
            </a:r>
          </a:p>
          <a:p>
            <a:pPr marL="571500" indent="-571500">
              <a:buFont typeface="Arial" panose="020B0604020202020204" pitchFamily="34" charset="0"/>
              <a:buChar char="•"/>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Transport contaminant (outlined in </a:t>
            </a:r>
            <a:r>
              <a:rPr lang="en-US" b="1" dirty="0">
                <a:solidFill>
                  <a:srgbClr val="FF7A02"/>
                </a:solidFill>
                <a:latin typeface="Segoe UI Historic" panose="020B0502040204020203" pitchFamily="34" charset="0"/>
                <a:ea typeface="Segoe UI Historic" panose="020B0502040204020203" pitchFamily="34" charset="0"/>
                <a:cs typeface="Segoe UI Historic" panose="020B0502040204020203" pitchFamily="34" charset="0"/>
              </a:rPr>
              <a:t>orange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a:t>
            </a:r>
          </a:p>
          <a:p>
            <a:endParaRPr lang="en-US" sz="32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6" name="Picture 5" descr="A large building&#10;&#10;Description automatically generated">
            <a:extLst>
              <a:ext uri="{FF2B5EF4-FFF2-40B4-BE49-F238E27FC236}">
                <a16:creationId xmlns:a16="http://schemas.microsoft.com/office/drawing/2014/main" id="{546DB86F-248A-A841-B41B-28086E2707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8761" y="3265452"/>
            <a:ext cx="4622191" cy="2011253"/>
          </a:xfrm>
          <a:prstGeom prst="rect">
            <a:avLst/>
          </a:prstGeom>
          <a:ln w="38100">
            <a:solidFill>
              <a:schemeClr val="accent5">
                <a:lumMod val="75000"/>
              </a:schemeClr>
            </a:solidFill>
          </a:ln>
        </p:spPr>
      </p:pic>
      <p:sp>
        <p:nvSpPr>
          <p:cNvPr id="7" name="TextBox 6">
            <a:extLst>
              <a:ext uri="{FF2B5EF4-FFF2-40B4-BE49-F238E27FC236}">
                <a16:creationId xmlns:a16="http://schemas.microsoft.com/office/drawing/2014/main" id="{7E663405-E75D-7A4C-8F42-E0F4D5430799}"/>
              </a:ext>
            </a:extLst>
          </p:cNvPr>
          <p:cNvSpPr txBox="1"/>
          <p:nvPr/>
        </p:nvSpPr>
        <p:spPr>
          <a:xfrm>
            <a:off x="3745882" y="4991998"/>
            <a:ext cx="2052165" cy="215444"/>
          </a:xfrm>
          <a:prstGeom prst="rect">
            <a:avLst/>
          </a:prstGeom>
          <a:noFill/>
        </p:spPr>
        <p:txBody>
          <a:bodyPr wrap="none" rtlCol="0">
            <a:spAutoFit/>
          </a:bodyPr>
          <a:lstStyle/>
          <a:p>
            <a:r>
              <a:rPr lang="en-US" sz="800" dirty="0">
                <a:solidFill>
                  <a:schemeClr val="bg2"/>
                </a:solidFill>
              </a:rPr>
              <a:t>https://</a:t>
            </a:r>
            <a:r>
              <a:rPr lang="en-US" sz="800" dirty="0" err="1">
                <a:solidFill>
                  <a:schemeClr val="bg2"/>
                </a:solidFill>
              </a:rPr>
              <a:t>ggs-greenhouse.com</a:t>
            </a:r>
            <a:r>
              <a:rPr lang="en-US" sz="800" dirty="0">
                <a:solidFill>
                  <a:schemeClr val="bg2"/>
                </a:solidFill>
              </a:rPr>
              <a:t>/garden-centers</a:t>
            </a:r>
          </a:p>
        </p:txBody>
      </p:sp>
      <p:pic>
        <p:nvPicPr>
          <p:cNvPr id="9" name="Picture 8" descr="A group of people standing in a kitchen preparing food&#10;&#10;Description automatically generated">
            <a:extLst>
              <a:ext uri="{FF2B5EF4-FFF2-40B4-BE49-F238E27FC236}">
                <a16:creationId xmlns:a16="http://schemas.microsoft.com/office/drawing/2014/main" id="{E9AF8DD5-F217-C240-BC75-B09F784827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941" y="4258554"/>
            <a:ext cx="3238634" cy="2428976"/>
          </a:xfrm>
          <a:prstGeom prst="rect">
            <a:avLst/>
          </a:prstGeom>
          <a:ln w="38100">
            <a:solidFill>
              <a:schemeClr val="accent5">
                <a:lumMod val="75000"/>
              </a:schemeClr>
            </a:solidFill>
          </a:ln>
        </p:spPr>
      </p:pic>
      <p:sp>
        <p:nvSpPr>
          <p:cNvPr id="10" name="TextBox 9">
            <a:extLst>
              <a:ext uri="{FF2B5EF4-FFF2-40B4-BE49-F238E27FC236}">
                <a16:creationId xmlns:a16="http://schemas.microsoft.com/office/drawing/2014/main" id="{63CF67EB-A7B7-AE49-92FB-44D6D81E0B36}"/>
              </a:ext>
            </a:extLst>
          </p:cNvPr>
          <p:cNvSpPr txBox="1"/>
          <p:nvPr/>
        </p:nvSpPr>
        <p:spPr>
          <a:xfrm>
            <a:off x="206132" y="6396006"/>
            <a:ext cx="2500129" cy="338554"/>
          </a:xfrm>
          <a:prstGeom prst="rect">
            <a:avLst/>
          </a:prstGeom>
          <a:noFill/>
        </p:spPr>
        <p:txBody>
          <a:bodyPr wrap="square" rtlCol="0">
            <a:spAutoFit/>
          </a:bodyPr>
          <a:lstStyle/>
          <a:p>
            <a:r>
              <a:rPr lang="en-US" sz="800" dirty="0">
                <a:solidFill>
                  <a:schemeClr val="bg2"/>
                </a:solidFill>
              </a:rPr>
              <a:t>https://</a:t>
            </a:r>
            <a:r>
              <a:rPr lang="en-US" sz="800" dirty="0" err="1">
                <a:solidFill>
                  <a:schemeClr val="bg2"/>
                </a:solidFill>
              </a:rPr>
              <a:t>www.cullmantribune.com</a:t>
            </a:r>
            <a:r>
              <a:rPr lang="en-US" sz="800" dirty="0">
                <a:solidFill>
                  <a:schemeClr val="bg2"/>
                </a:solidFill>
              </a:rPr>
              <a:t>/2019/05/20/exotic-pet-expo-returns-to-</a:t>
            </a:r>
            <a:r>
              <a:rPr lang="en-US" sz="800" dirty="0" err="1">
                <a:solidFill>
                  <a:schemeClr val="bg2"/>
                </a:solidFill>
              </a:rPr>
              <a:t>cullman</a:t>
            </a:r>
            <a:r>
              <a:rPr lang="en-US" sz="800" dirty="0">
                <a:solidFill>
                  <a:schemeClr val="bg2"/>
                </a:solidFill>
              </a:rPr>
              <a:t>/</a:t>
            </a:r>
          </a:p>
        </p:txBody>
      </p:sp>
      <p:pic>
        <p:nvPicPr>
          <p:cNvPr id="12" name="Picture 11" descr="A pole with trees in the background&#10;&#10;Description automatically generated">
            <a:extLst>
              <a:ext uri="{FF2B5EF4-FFF2-40B4-BE49-F238E27FC236}">
                <a16:creationId xmlns:a16="http://schemas.microsoft.com/office/drawing/2014/main" id="{8197DBCD-EFA4-7341-8C58-29D05295084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12259" y="4635899"/>
            <a:ext cx="2944743" cy="1929384"/>
          </a:xfrm>
          <a:prstGeom prst="rect">
            <a:avLst/>
          </a:prstGeom>
          <a:ln w="38100">
            <a:solidFill>
              <a:srgbClr val="FF9411"/>
            </a:solidFill>
          </a:ln>
        </p:spPr>
      </p:pic>
      <p:pic>
        <p:nvPicPr>
          <p:cNvPr id="19" name="Picture 18">
            <a:extLst>
              <a:ext uri="{FF2B5EF4-FFF2-40B4-BE49-F238E27FC236}">
                <a16:creationId xmlns:a16="http://schemas.microsoft.com/office/drawing/2014/main" id="{A69453B3-F5B0-C546-B6F5-FA7FB5DA6E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0546" y="3299226"/>
            <a:ext cx="3545513" cy="2363675"/>
          </a:xfrm>
          <a:prstGeom prst="rect">
            <a:avLst/>
          </a:prstGeom>
          <a:ln w="38100">
            <a:solidFill>
              <a:srgbClr val="FF9411"/>
            </a:solidFill>
          </a:ln>
        </p:spPr>
      </p:pic>
      <p:sp>
        <p:nvSpPr>
          <p:cNvPr id="20" name="TextBox 19">
            <a:extLst>
              <a:ext uri="{FF2B5EF4-FFF2-40B4-BE49-F238E27FC236}">
                <a16:creationId xmlns:a16="http://schemas.microsoft.com/office/drawing/2014/main" id="{CC3AD146-EDFA-EF40-9305-3D046C54ED85}"/>
              </a:ext>
            </a:extLst>
          </p:cNvPr>
          <p:cNvSpPr txBox="1"/>
          <p:nvPr/>
        </p:nvSpPr>
        <p:spPr>
          <a:xfrm>
            <a:off x="8380546" y="5315596"/>
            <a:ext cx="2743200" cy="338554"/>
          </a:xfrm>
          <a:prstGeom prst="rect">
            <a:avLst/>
          </a:prstGeom>
          <a:noFill/>
        </p:spPr>
        <p:txBody>
          <a:bodyPr wrap="square" rtlCol="0">
            <a:spAutoFit/>
          </a:bodyPr>
          <a:lstStyle/>
          <a:p>
            <a:r>
              <a:rPr lang="en-US" sz="800" dirty="0">
                <a:solidFill>
                  <a:schemeClr val="bg2"/>
                </a:solidFill>
              </a:rPr>
              <a:t>https://</a:t>
            </a:r>
            <a:r>
              <a:rPr lang="en-US" sz="800" dirty="0" err="1">
                <a:solidFill>
                  <a:schemeClr val="bg2"/>
                </a:solidFill>
              </a:rPr>
              <a:t>marinebiosecurity.niwa.co.nz</a:t>
            </a:r>
            <a:r>
              <a:rPr lang="en-US" sz="800" dirty="0">
                <a:solidFill>
                  <a:schemeClr val="bg2"/>
                </a:solidFill>
              </a:rPr>
              <a:t>/ballast-water-management-of-international-vessels/</a:t>
            </a:r>
          </a:p>
        </p:txBody>
      </p:sp>
    </p:spTree>
    <p:extLst>
      <p:ext uri="{BB962C8B-B14F-4D97-AF65-F5344CB8AC3E}">
        <p14:creationId xmlns:p14="http://schemas.microsoft.com/office/powerpoint/2010/main" val="36012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4FD2-BFC4-D34C-8B2E-4B4B89454F44}"/>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Preliminary results-Marine</a:t>
            </a:r>
            <a:endParaRPr lang="en-US" dirty="0"/>
          </a:p>
        </p:txBody>
      </p:sp>
      <p:sp>
        <p:nvSpPr>
          <p:cNvPr id="3" name="Content Placeholder 2">
            <a:extLst>
              <a:ext uri="{FF2B5EF4-FFF2-40B4-BE49-F238E27FC236}">
                <a16:creationId xmlns:a16="http://schemas.microsoft.com/office/drawing/2014/main" id="{BF6A3A63-9093-7641-85DF-2E6C718D4AFB}"/>
              </a:ext>
            </a:extLst>
          </p:cNvPr>
          <p:cNvSpPr>
            <a:spLocks noGrp="1"/>
          </p:cNvSpPr>
          <p:nvPr>
            <p:ph idx="1"/>
          </p:nvPr>
        </p:nvSpPr>
        <p:spPr>
          <a:xfrm>
            <a:off x="25516" y="1709518"/>
            <a:ext cx="4730087" cy="4771243"/>
          </a:xfrm>
        </p:spPr>
        <p:txBody>
          <a:bodyPr/>
          <a:lstStyle/>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Alewife</a:t>
            </a:r>
            <a:endParaRPr lang="en-US" i="1"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gn="ctr">
              <a:buNone/>
            </a:pP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Alossa</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pseudoharengus </a:t>
            </a: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125</a:t>
            </a:r>
          </a:p>
        </p:txBody>
      </p:sp>
      <p:sp>
        <p:nvSpPr>
          <p:cNvPr id="9" name="TextBox 8">
            <a:extLst>
              <a:ext uri="{FF2B5EF4-FFF2-40B4-BE49-F238E27FC236}">
                <a16:creationId xmlns:a16="http://schemas.microsoft.com/office/drawing/2014/main" id="{34E7B0B9-3CB8-384D-9589-3960694799C7}"/>
              </a:ext>
            </a:extLst>
          </p:cNvPr>
          <p:cNvSpPr txBox="1"/>
          <p:nvPr/>
        </p:nvSpPr>
        <p:spPr>
          <a:xfrm>
            <a:off x="1304813" y="6107988"/>
            <a:ext cx="2171492" cy="707886"/>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Release in nature,</a:t>
            </a:r>
          </a:p>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corridor</a:t>
            </a:r>
          </a:p>
        </p:txBody>
      </p:sp>
      <p:grpSp>
        <p:nvGrpSpPr>
          <p:cNvPr id="4" name="Group 3">
            <a:extLst>
              <a:ext uri="{FF2B5EF4-FFF2-40B4-BE49-F238E27FC236}">
                <a16:creationId xmlns:a16="http://schemas.microsoft.com/office/drawing/2014/main" id="{B64806F5-67B1-DA4D-B2BA-1D3133972A48}"/>
              </a:ext>
            </a:extLst>
          </p:cNvPr>
          <p:cNvGrpSpPr/>
          <p:nvPr/>
        </p:nvGrpSpPr>
        <p:grpSpPr>
          <a:xfrm>
            <a:off x="7722468" y="1690688"/>
            <a:ext cx="4730087" cy="5085484"/>
            <a:chOff x="-180383" y="1690688"/>
            <a:chExt cx="4730087" cy="5085484"/>
          </a:xfrm>
        </p:grpSpPr>
        <p:sp>
          <p:nvSpPr>
            <p:cNvPr id="11" name="Content Placeholder 2">
              <a:extLst>
                <a:ext uri="{FF2B5EF4-FFF2-40B4-BE49-F238E27FC236}">
                  <a16:creationId xmlns:a16="http://schemas.microsoft.com/office/drawing/2014/main" id="{CE00008A-7B22-9E4B-8AED-827529654F0F}"/>
                </a:ext>
              </a:extLst>
            </p:cNvPr>
            <p:cNvSpPr txBox="1">
              <a:spLocks/>
            </p:cNvSpPr>
            <p:nvPr/>
          </p:nvSpPr>
          <p:spPr>
            <a:xfrm>
              <a:off x="-180383" y="1690688"/>
              <a:ext cx="4730087" cy="4771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Sea snot</a:t>
              </a:r>
            </a:p>
            <a:p>
              <a:pPr marL="0" indent="0" algn="ctr">
                <a:buNone/>
              </a:pP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Diplosoma</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listerianum</a:t>
              </a:r>
              <a:endParaRPr lang="en-US" i="1"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80</a:t>
              </a:r>
            </a:p>
          </p:txBody>
        </p:sp>
        <p:sp>
          <p:nvSpPr>
            <p:cNvPr id="13" name="TextBox 12">
              <a:extLst>
                <a:ext uri="{FF2B5EF4-FFF2-40B4-BE49-F238E27FC236}">
                  <a16:creationId xmlns:a16="http://schemas.microsoft.com/office/drawing/2014/main" id="{836E9680-1FAB-0043-B0FB-A9AA374982AA}"/>
                </a:ext>
              </a:extLst>
            </p:cNvPr>
            <p:cNvSpPr txBox="1"/>
            <p:nvPr/>
          </p:nvSpPr>
          <p:spPr>
            <a:xfrm>
              <a:off x="930276" y="6068286"/>
              <a:ext cx="2540246" cy="707886"/>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Transport stowaway, </a:t>
              </a:r>
            </a:p>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contaminant</a:t>
              </a:r>
            </a:p>
          </p:txBody>
        </p:sp>
        <p:pic>
          <p:nvPicPr>
            <p:cNvPr id="5" name="Picture 4" descr="A picture containing cake, piece, sitting, table&#10;&#10;Description automatically generated">
              <a:extLst>
                <a:ext uri="{FF2B5EF4-FFF2-40B4-BE49-F238E27FC236}">
                  <a16:creationId xmlns:a16="http://schemas.microsoft.com/office/drawing/2014/main" id="{087E943E-2AF2-844E-9803-5AFED55471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8625" y="3295968"/>
              <a:ext cx="2752072" cy="2743200"/>
            </a:xfrm>
            <a:prstGeom prst="rect">
              <a:avLst/>
            </a:prstGeom>
            <a:ln w="38100">
              <a:solidFill>
                <a:srgbClr val="FF9411"/>
              </a:solidFill>
            </a:ln>
          </p:spPr>
        </p:pic>
      </p:grpSp>
      <p:sp>
        <p:nvSpPr>
          <p:cNvPr id="6" name="TextBox 5">
            <a:extLst>
              <a:ext uri="{FF2B5EF4-FFF2-40B4-BE49-F238E27FC236}">
                <a16:creationId xmlns:a16="http://schemas.microsoft.com/office/drawing/2014/main" id="{39A495C5-8919-1849-B347-6C2EE03E5390}"/>
              </a:ext>
            </a:extLst>
          </p:cNvPr>
          <p:cNvSpPr txBox="1"/>
          <p:nvPr/>
        </p:nvSpPr>
        <p:spPr>
          <a:xfrm>
            <a:off x="9246541" y="5792947"/>
            <a:ext cx="1883849" cy="246221"/>
          </a:xfrm>
          <a:prstGeom prst="rect">
            <a:avLst/>
          </a:prstGeom>
          <a:noFill/>
        </p:spPr>
        <p:txBody>
          <a:bodyPr wrap="none" rtlCol="0">
            <a:spAutoFit/>
          </a:bodyPr>
          <a:lstStyle/>
          <a:p>
            <a:r>
              <a:rPr lang="en-US" sz="1000" dirty="0">
                <a:solidFill>
                  <a:schemeClr val="bg2"/>
                </a:solidFill>
              </a:rPr>
              <a:t>https://</a:t>
            </a:r>
            <a:r>
              <a:rPr lang="en-US" sz="1000" dirty="0" err="1">
                <a:solidFill>
                  <a:schemeClr val="bg2"/>
                </a:solidFill>
              </a:rPr>
              <a:t>invasions.si.edu</a:t>
            </a:r>
            <a:r>
              <a:rPr lang="en-US" sz="1000" dirty="0">
                <a:solidFill>
                  <a:schemeClr val="bg2"/>
                </a:solidFill>
              </a:rPr>
              <a:t>/nemesis</a:t>
            </a:r>
          </a:p>
        </p:txBody>
      </p:sp>
      <p:pic>
        <p:nvPicPr>
          <p:cNvPr id="8" name="Picture 7" descr="A group of fish swimming in water&#10;&#10;Description automatically generated with low confidence">
            <a:extLst>
              <a:ext uri="{FF2B5EF4-FFF2-40B4-BE49-F238E27FC236}">
                <a16:creationId xmlns:a16="http://schemas.microsoft.com/office/drawing/2014/main" id="{D5DC00B7-6538-1041-B77C-98AF330874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8500" y="3295968"/>
            <a:ext cx="2704118" cy="2743200"/>
          </a:xfrm>
          <a:prstGeom prst="rect">
            <a:avLst/>
          </a:prstGeom>
          <a:ln w="38100">
            <a:solidFill>
              <a:schemeClr val="accent1"/>
            </a:solidFill>
          </a:ln>
        </p:spPr>
      </p:pic>
      <p:grpSp>
        <p:nvGrpSpPr>
          <p:cNvPr id="17" name="Group 16">
            <a:extLst>
              <a:ext uri="{FF2B5EF4-FFF2-40B4-BE49-F238E27FC236}">
                <a16:creationId xmlns:a16="http://schemas.microsoft.com/office/drawing/2014/main" id="{C0EC11BC-3C66-6A44-BC17-F4697832AB96}"/>
              </a:ext>
            </a:extLst>
          </p:cNvPr>
          <p:cNvGrpSpPr/>
          <p:nvPr/>
        </p:nvGrpSpPr>
        <p:grpSpPr>
          <a:xfrm>
            <a:off x="3742618" y="1690688"/>
            <a:ext cx="4730087" cy="5008749"/>
            <a:chOff x="7768419" y="1690688"/>
            <a:chExt cx="4730087" cy="5008749"/>
          </a:xfrm>
        </p:grpSpPr>
        <p:sp>
          <p:nvSpPr>
            <p:cNvPr id="14" name="Content Placeholder 2">
              <a:extLst>
                <a:ext uri="{FF2B5EF4-FFF2-40B4-BE49-F238E27FC236}">
                  <a16:creationId xmlns:a16="http://schemas.microsoft.com/office/drawing/2014/main" id="{33DA54EF-60CC-6B43-9FF9-A1698996AAFE}"/>
                </a:ext>
              </a:extLst>
            </p:cNvPr>
            <p:cNvSpPr txBox="1">
              <a:spLocks/>
            </p:cNvSpPr>
            <p:nvPr/>
          </p:nvSpPr>
          <p:spPr>
            <a:xfrm>
              <a:off x="7768419" y="1690688"/>
              <a:ext cx="4730087" cy="4771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Agar agar</a:t>
              </a:r>
            </a:p>
            <a:p>
              <a:pPr marL="0" indent="0" algn="ctr">
                <a:buNone/>
              </a:pP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Kappaphycus</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alvarezii</a:t>
              </a:r>
              <a:endParaRPr lang="en-US" i="1"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100</a:t>
              </a:r>
            </a:p>
          </p:txBody>
        </p:sp>
        <p:sp>
          <p:nvSpPr>
            <p:cNvPr id="16" name="TextBox 15">
              <a:extLst>
                <a:ext uri="{FF2B5EF4-FFF2-40B4-BE49-F238E27FC236}">
                  <a16:creationId xmlns:a16="http://schemas.microsoft.com/office/drawing/2014/main" id="{FFE7162E-9350-0D4F-A661-362B9FC3408A}"/>
                </a:ext>
              </a:extLst>
            </p:cNvPr>
            <p:cNvSpPr txBox="1"/>
            <p:nvPr/>
          </p:nvSpPr>
          <p:spPr>
            <a:xfrm>
              <a:off x="8601732" y="6299327"/>
              <a:ext cx="3063466" cy="400110"/>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Escape from confinement</a:t>
              </a:r>
            </a:p>
          </p:txBody>
        </p:sp>
        <p:pic>
          <p:nvPicPr>
            <p:cNvPr id="15" name="Picture 14" descr="A picture containing coral&#10;&#10;Description automatically generated">
              <a:extLst>
                <a:ext uri="{FF2B5EF4-FFF2-40B4-BE49-F238E27FC236}">
                  <a16:creationId xmlns:a16="http://schemas.microsoft.com/office/drawing/2014/main" id="{ED3E4B75-CBE0-C94D-B1AA-7B25B4DCF4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587"/>
            <a:stretch/>
          </p:blipFill>
          <p:spPr>
            <a:xfrm>
              <a:off x="8757426" y="3295968"/>
              <a:ext cx="2704118" cy="2743200"/>
            </a:xfrm>
            <a:prstGeom prst="rect">
              <a:avLst/>
            </a:prstGeom>
            <a:ln w="38100">
              <a:solidFill>
                <a:schemeClr val="accent1"/>
              </a:solidFill>
            </a:ln>
          </p:spPr>
        </p:pic>
      </p:grpSp>
    </p:spTree>
    <p:extLst>
      <p:ext uri="{BB962C8B-B14F-4D97-AF65-F5344CB8AC3E}">
        <p14:creationId xmlns:p14="http://schemas.microsoft.com/office/powerpoint/2010/main" val="322157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insect on the rock&#10;&#10;Description automatically generated">
            <a:extLst>
              <a:ext uri="{FF2B5EF4-FFF2-40B4-BE49-F238E27FC236}">
                <a16:creationId xmlns:a16="http://schemas.microsoft.com/office/drawing/2014/main" id="{9582CD3F-BFF8-4048-9B48-1E2D9A4BB3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6938" y="3259762"/>
            <a:ext cx="2736231" cy="2743200"/>
          </a:xfrm>
          <a:prstGeom prst="rect">
            <a:avLst/>
          </a:prstGeom>
          <a:ln w="38100">
            <a:solidFill>
              <a:srgbClr val="FF9411"/>
            </a:solidFill>
          </a:ln>
        </p:spPr>
      </p:pic>
      <p:sp>
        <p:nvSpPr>
          <p:cNvPr id="2" name="Title 1">
            <a:extLst>
              <a:ext uri="{FF2B5EF4-FFF2-40B4-BE49-F238E27FC236}">
                <a16:creationId xmlns:a16="http://schemas.microsoft.com/office/drawing/2014/main" id="{2C714FD2-BFC4-D34C-8B2E-4B4B89454F44}"/>
              </a:ext>
            </a:extLst>
          </p:cNvPr>
          <p:cNvSpPr>
            <a:spLocks noGrp="1"/>
          </p:cNvSpPr>
          <p:nvPr>
            <p:ph type="title"/>
          </p:nvPr>
        </p:nvSpPr>
        <p:spPr>
          <a:xfrm>
            <a:off x="705155" y="365125"/>
            <a:ext cx="10956235" cy="1325563"/>
          </a:xfrm>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Preliminary results-Terrestrial invertebrates</a:t>
            </a:r>
            <a:endParaRPr lang="en-US" dirty="0"/>
          </a:p>
        </p:txBody>
      </p:sp>
      <p:sp>
        <p:nvSpPr>
          <p:cNvPr id="3" name="Content Placeholder 2">
            <a:extLst>
              <a:ext uri="{FF2B5EF4-FFF2-40B4-BE49-F238E27FC236}">
                <a16:creationId xmlns:a16="http://schemas.microsoft.com/office/drawing/2014/main" id="{BF6A3A63-9093-7641-85DF-2E6C718D4AFB}"/>
              </a:ext>
            </a:extLst>
          </p:cNvPr>
          <p:cNvSpPr>
            <a:spLocks noGrp="1"/>
          </p:cNvSpPr>
          <p:nvPr>
            <p:ph idx="1"/>
          </p:nvPr>
        </p:nvSpPr>
        <p:spPr>
          <a:xfrm>
            <a:off x="7588715" y="1690688"/>
            <a:ext cx="4730087" cy="4771243"/>
          </a:xfrm>
        </p:spPr>
        <p:txBody>
          <a:bodyPr/>
          <a:lstStyle/>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Nun moth</a:t>
            </a:r>
          </a:p>
          <a:p>
            <a:pPr marL="0" indent="0" algn="ctr">
              <a:buNone/>
            </a:pPr>
            <a:r>
              <a:rPr lang="en-US" i="1" dirty="0">
                <a:latin typeface="Segoe UI Historic" panose="020B0502040204020203" pitchFamily="34" charset="0"/>
                <a:ea typeface="Segoe UI Historic" panose="020B0502040204020203" pitchFamily="34" charset="0"/>
                <a:cs typeface="Segoe UI Historic" panose="020B0502040204020203" pitchFamily="34" charset="0"/>
              </a:rPr>
              <a:t>Lymantria </a:t>
            </a: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monacha</a:t>
            </a:r>
            <a:endParaRPr lang="en-US" i="1"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80</a:t>
            </a:r>
          </a:p>
        </p:txBody>
      </p:sp>
      <p:sp>
        <p:nvSpPr>
          <p:cNvPr id="9" name="TextBox 8">
            <a:extLst>
              <a:ext uri="{FF2B5EF4-FFF2-40B4-BE49-F238E27FC236}">
                <a16:creationId xmlns:a16="http://schemas.microsoft.com/office/drawing/2014/main" id="{34E7B0B9-3CB8-384D-9589-3960694799C7}"/>
              </a:ext>
            </a:extLst>
          </p:cNvPr>
          <p:cNvSpPr txBox="1"/>
          <p:nvPr/>
        </p:nvSpPr>
        <p:spPr>
          <a:xfrm>
            <a:off x="8478684" y="6163037"/>
            <a:ext cx="2469715" cy="707886"/>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Transport stowaway,</a:t>
            </a:r>
          </a:p>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contaminant </a:t>
            </a:r>
          </a:p>
        </p:txBody>
      </p:sp>
      <p:sp>
        <p:nvSpPr>
          <p:cNvPr id="11" name="Content Placeholder 2">
            <a:extLst>
              <a:ext uri="{FF2B5EF4-FFF2-40B4-BE49-F238E27FC236}">
                <a16:creationId xmlns:a16="http://schemas.microsoft.com/office/drawing/2014/main" id="{CE00008A-7B22-9E4B-8AED-827529654F0F}"/>
              </a:ext>
            </a:extLst>
          </p:cNvPr>
          <p:cNvSpPr txBox="1">
            <a:spLocks/>
          </p:cNvSpPr>
          <p:nvPr/>
        </p:nvSpPr>
        <p:spPr>
          <a:xfrm>
            <a:off x="-306507" y="1690688"/>
            <a:ext cx="4730087" cy="4771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Cabbage moth</a:t>
            </a:r>
          </a:p>
          <a:p>
            <a:pPr marL="0" indent="0" algn="ctr">
              <a:buNone/>
            </a:pP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Mamestra</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brassicae</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a:t>
            </a: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100</a:t>
            </a:r>
          </a:p>
        </p:txBody>
      </p:sp>
      <p:sp>
        <p:nvSpPr>
          <p:cNvPr id="13" name="TextBox 12">
            <a:extLst>
              <a:ext uri="{FF2B5EF4-FFF2-40B4-BE49-F238E27FC236}">
                <a16:creationId xmlns:a16="http://schemas.microsoft.com/office/drawing/2014/main" id="{836E9680-1FAB-0043-B0FB-A9AA374982AA}"/>
              </a:ext>
            </a:extLst>
          </p:cNvPr>
          <p:cNvSpPr txBox="1"/>
          <p:nvPr/>
        </p:nvSpPr>
        <p:spPr>
          <a:xfrm>
            <a:off x="648000" y="6211899"/>
            <a:ext cx="2821093" cy="400110"/>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Transport contaminant </a:t>
            </a:r>
          </a:p>
        </p:txBody>
      </p:sp>
      <p:sp>
        <p:nvSpPr>
          <p:cNvPr id="6" name="TextBox 5">
            <a:extLst>
              <a:ext uri="{FF2B5EF4-FFF2-40B4-BE49-F238E27FC236}">
                <a16:creationId xmlns:a16="http://schemas.microsoft.com/office/drawing/2014/main" id="{39A495C5-8919-1849-B347-6C2EE03E5390}"/>
              </a:ext>
            </a:extLst>
          </p:cNvPr>
          <p:cNvSpPr txBox="1"/>
          <p:nvPr/>
        </p:nvSpPr>
        <p:spPr>
          <a:xfrm>
            <a:off x="705155" y="5761821"/>
            <a:ext cx="898003" cy="246221"/>
          </a:xfrm>
          <a:prstGeom prst="rect">
            <a:avLst/>
          </a:prstGeom>
          <a:noFill/>
        </p:spPr>
        <p:txBody>
          <a:bodyPr wrap="none" rtlCol="0">
            <a:spAutoFit/>
          </a:bodyPr>
          <a:lstStyle/>
          <a:p>
            <a:r>
              <a:rPr lang="en-US" sz="1000" dirty="0">
                <a:solidFill>
                  <a:schemeClr val="bg2"/>
                </a:solidFill>
              </a:rPr>
              <a:t>Olaf </a:t>
            </a:r>
            <a:r>
              <a:rPr lang="en-US" sz="1000" dirty="0" err="1">
                <a:solidFill>
                  <a:schemeClr val="bg2"/>
                </a:solidFill>
              </a:rPr>
              <a:t>Leillinger</a:t>
            </a:r>
            <a:endParaRPr lang="en-US" sz="1000" dirty="0">
              <a:solidFill>
                <a:schemeClr val="bg2"/>
              </a:solidFill>
            </a:endParaRPr>
          </a:p>
        </p:txBody>
      </p:sp>
      <p:pic>
        <p:nvPicPr>
          <p:cNvPr id="8" name="Picture 7" descr="A close up of a bird&#10;&#10;Description automatically generated">
            <a:extLst>
              <a:ext uri="{FF2B5EF4-FFF2-40B4-BE49-F238E27FC236}">
                <a16:creationId xmlns:a16="http://schemas.microsoft.com/office/drawing/2014/main" id="{2BC9F731-1E98-6542-A0CD-03744C236F4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13453" y="3259762"/>
            <a:ext cx="3280610" cy="2743200"/>
          </a:xfrm>
          <a:prstGeom prst="rect">
            <a:avLst/>
          </a:prstGeom>
          <a:ln w="38100">
            <a:solidFill>
              <a:srgbClr val="FF9411"/>
            </a:solidFill>
          </a:ln>
        </p:spPr>
      </p:pic>
      <p:sp>
        <p:nvSpPr>
          <p:cNvPr id="24" name="TextBox 23">
            <a:extLst>
              <a:ext uri="{FF2B5EF4-FFF2-40B4-BE49-F238E27FC236}">
                <a16:creationId xmlns:a16="http://schemas.microsoft.com/office/drawing/2014/main" id="{F1681FF8-4E64-D74A-A3EA-DE5922199553}"/>
              </a:ext>
            </a:extLst>
          </p:cNvPr>
          <p:cNvSpPr txBox="1"/>
          <p:nvPr/>
        </p:nvSpPr>
        <p:spPr>
          <a:xfrm>
            <a:off x="8551130" y="5839692"/>
            <a:ext cx="2480166" cy="215444"/>
          </a:xfrm>
          <a:prstGeom prst="rect">
            <a:avLst/>
          </a:prstGeom>
          <a:noFill/>
        </p:spPr>
        <p:txBody>
          <a:bodyPr wrap="none" rtlCol="0">
            <a:spAutoFit/>
          </a:bodyPr>
          <a:lstStyle/>
          <a:p>
            <a:r>
              <a:rPr lang="en-US" sz="800" dirty="0">
                <a:solidFill>
                  <a:schemeClr val="bg2"/>
                </a:solidFill>
              </a:rPr>
              <a:t>https://butterfly-</a:t>
            </a:r>
            <a:r>
              <a:rPr lang="en-US" sz="800" dirty="0" err="1">
                <a:solidFill>
                  <a:schemeClr val="bg2"/>
                </a:solidFill>
              </a:rPr>
              <a:t>conservation.org</a:t>
            </a:r>
            <a:r>
              <a:rPr lang="en-US" sz="800" dirty="0">
                <a:solidFill>
                  <a:schemeClr val="bg2"/>
                </a:solidFill>
              </a:rPr>
              <a:t>/moths/black-arches</a:t>
            </a:r>
          </a:p>
        </p:txBody>
      </p:sp>
      <p:grpSp>
        <p:nvGrpSpPr>
          <p:cNvPr id="4" name="Group 3">
            <a:extLst>
              <a:ext uri="{FF2B5EF4-FFF2-40B4-BE49-F238E27FC236}">
                <a16:creationId xmlns:a16="http://schemas.microsoft.com/office/drawing/2014/main" id="{2BF51204-398A-FE4E-BC1E-6B3EA6F9DDFB}"/>
              </a:ext>
            </a:extLst>
          </p:cNvPr>
          <p:cNvGrpSpPr/>
          <p:nvPr/>
        </p:nvGrpSpPr>
        <p:grpSpPr>
          <a:xfrm>
            <a:off x="3730957" y="1690688"/>
            <a:ext cx="4730087" cy="5125186"/>
            <a:chOff x="7768419" y="1690688"/>
            <a:chExt cx="4730087" cy="5125186"/>
          </a:xfrm>
        </p:grpSpPr>
        <p:sp>
          <p:nvSpPr>
            <p:cNvPr id="14" name="Content Placeholder 2">
              <a:extLst>
                <a:ext uri="{FF2B5EF4-FFF2-40B4-BE49-F238E27FC236}">
                  <a16:creationId xmlns:a16="http://schemas.microsoft.com/office/drawing/2014/main" id="{33DA54EF-60CC-6B43-9FF9-A1698996AAFE}"/>
                </a:ext>
              </a:extLst>
            </p:cNvPr>
            <p:cNvSpPr txBox="1">
              <a:spLocks/>
            </p:cNvSpPr>
            <p:nvPr/>
          </p:nvSpPr>
          <p:spPr>
            <a:xfrm>
              <a:off x="7768419" y="1690688"/>
              <a:ext cx="4730087" cy="4771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Cotton bollworm</a:t>
              </a:r>
            </a:p>
            <a:p>
              <a:pPr marL="0" indent="0" algn="ctr">
                <a:buNone/>
              </a:pP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Helicoverpa</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armigera</a:t>
              </a:r>
              <a:endParaRPr lang="en-US" i="1"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100</a:t>
              </a:r>
            </a:p>
          </p:txBody>
        </p:sp>
        <p:sp>
          <p:nvSpPr>
            <p:cNvPr id="16" name="TextBox 15">
              <a:extLst>
                <a:ext uri="{FF2B5EF4-FFF2-40B4-BE49-F238E27FC236}">
                  <a16:creationId xmlns:a16="http://schemas.microsoft.com/office/drawing/2014/main" id="{FFE7162E-9350-0D4F-A661-362B9FC3408A}"/>
                </a:ext>
              </a:extLst>
            </p:cNvPr>
            <p:cNvSpPr txBox="1"/>
            <p:nvPr/>
          </p:nvSpPr>
          <p:spPr>
            <a:xfrm>
              <a:off x="8722906" y="6107988"/>
              <a:ext cx="2877198" cy="707886"/>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Transport contaminant, </a:t>
              </a:r>
            </a:p>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unaided </a:t>
              </a:r>
            </a:p>
          </p:txBody>
        </p:sp>
        <p:pic>
          <p:nvPicPr>
            <p:cNvPr id="12" name="Picture 11" descr="A close up of a plant&#10;&#10;Description automatically generated">
              <a:extLst>
                <a:ext uri="{FF2B5EF4-FFF2-40B4-BE49-F238E27FC236}">
                  <a16:creationId xmlns:a16="http://schemas.microsoft.com/office/drawing/2014/main" id="{56F06975-B8A4-A444-84BF-A22B548540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65345" y="3274251"/>
              <a:ext cx="2736231" cy="2743200"/>
            </a:xfrm>
            <a:prstGeom prst="rect">
              <a:avLst/>
            </a:prstGeom>
            <a:ln w="38100">
              <a:solidFill>
                <a:srgbClr val="FF9411"/>
              </a:solidFill>
            </a:ln>
          </p:spPr>
        </p:pic>
      </p:grpSp>
    </p:spTree>
    <p:extLst>
      <p:ext uri="{BB962C8B-B14F-4D97-AF65-F5344CB8AC3E}">
        <p14:creationId xmlns:p14="http://schemas.microsoft.com/office/powerpoint/2010/main" val="46563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picture containing outdoor, bird, grass, food&#10;&#10;Description automatically generated">
            <a:extLst>
              <a:ext uri="{FF2B5EF4-FFF2-40B4-BE49-F238E27FC236}">
                <a16:creationId xmlns:a16="http://schemas.microsoft.com/office/drawing/2014/main" id="{7FA1FB6F-5D92-1F4E-A1A0-6BB35B2FB9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68664" y="3310668"/>
            <a:ext cx="2751224" cy="2743200"/>
          </a:xfrm>
          <a:prstGeom prst="rect">
            <a:avLst/>
          </a:prstGeom>
          <a:ln w="38100">
            <a:solidFill>
              <a:schemeClr val="accent5">
                <a:lumMod val="75000"/>
              </a:schemeClr>
            </a:solidFill>
          </a:ln>
        </p:spPr>
      </p:pic>
      <p:sp>
        <p:nvSpPr>
          <p:cNvPr id="2" name="Title 1">
            <a:extLst>
              <a:ext uri="{FF2B5EF4-FFF2-40B4-BE49-F238E27FC236}">
                <a16:creationId xmlns:a16="http://schemas.microsoft.com/office/drawing/2014/main" id="{2C714FD2-BFC4-D34C-8B2E-4B4B89454F44}"/>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Preliminary results-Aquatic invertebrates</a:t>
            </a:r>
            <a:endParaRPr lang="en-US" dirty="0"/>
          </a:p>
        </p:txBody>
      </p:sp>
      <p:sp>
        <p:nvSpPr>
          <p:cNvPr id="3" name="Content Placeholder 2">
            <a:extLst>
              <a:ext uri="{FF2B5EF4-FFF2-40B4-BE49-F238E27FC236}">
                <a16:creationId xmlns:a16="http://schemas.microsoft.com/office/drawing/2014/main" id="{BF6A3A63-9093-7641-85DF-2E6C718D4AFB}"/>
              </a:ext>
            </a:extLst>
          </p:cNvPr>
          <p:cNvSpPr>
            <a:spLocks noGrp="1"/>
          </p:cNvSpPr>
          <p:nvPr>
            <p:ph idx="1"/>
          </p:nvPr>
        </p:nvSpPr>
        <p:spPr>
          <a:xfrm>
            <a:off x="3679233" y="1721632"/>
            <a:ext cx="4730087" cy="4771243"/>
          </a:xfrm>
        </p:spPr>
        <p:txBody>
          <a:bodyPr/>
          <a:lstStyle/>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Red swamp crayfish</a:t>
            </a:r>
          </a:p>
          <a:p>
            <a:pPr marL="0" indent="0" algn="ctr">
              <a:buNone/>
            </a:pP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Procambarus</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clarkii</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 </a:t>
            </a: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125</a:t>
            </a:r>
          </a:p>
        </p:txBody>
      </p:sp>
      <p:sp>
        <p:nvSpPr>
          <p:cNvPr id="9" name="TextBox 8">
            <a:extLst>
              <a:ext uri="{FF2B5EF4-FFF2-40B4-BE49-F238E27FC236}">
                <a16:creationId xmlns:a16="http://schemas.microsoft.com/office/drawing/2014/main" id="{34E7B0B9-3CB8-384D-9589-3960694799C7}"/>
              </a:ext>
            </a:extLst>
          </p:cNvPr>
          <p:cNvSpPr txBox="1"/>
          <p:nvPr/>
        </p:nvSpPr>
        <p:spPr>
          <a:xfrm>
            <a:off x="4449224" y="6088955"/>
            <a:ext cx="3190104" cy="707886"/>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Escape from confinement, </a:t>
            </a:r>
          </a:p>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release in nature</a:t>
            </a:r>
          </a:p>
        </p:txBody>
      </p:sp>
      <p:sp>
        <p:nvSpPr>
          <p:cNvPr id="24" name="TextBox 23">
            <a:extLst>
              <a:ext uri="{FF2B5EF4-FFF2-40B4-BE49-F238E27FC236}">
                <a16:creationId xmlns:a16="http://schemas.microsoft.com/office/drawing/2014/main" id="{F1681FF8-4E64-D74A-A3EA-DE5922199553}"/>
              </a:ext>
            </a:extLst>
          </p:cNvPr>
          <p:cNvSpPr txBox="1"/>
          <p:nvPr/>
        </p:nvSpPr>
        <p:spPr>
          <a:xfrm>
            <a:off x="4882067" y="5838424"/>
            <a:ext cx="728084" cy="215444"/>
          </a:xfrm>
          <a:prstGeom prst="rect">
            <a:avLst/>
          </a:prstGeom>
          <a:noFill/>
        </p:spPr>
        <p:txBody>
          <a:bodyPr wrap="none" rtlCol="0">
            <a:spAutoFit/>
          </a:bodyPr>
          <a:lstStyle/>
          <a:p>
            <a:r>
              <a:rPr lang="en-US" sz="800" dirty="0" err="1">
                <a:solidFill>
                  <a:schemeClr val="bg2"/>
                </a:solidFill>
              </a:rPr>
              <a:t>MikeMurphy</a:t>
            </a:r>
            <a:endParaRPr lang="en-US" sz="800" dirty="0">
              <a:solidFill>
                <a:schemeClr val="bg2"/>
              </a:solidFill>
            </a:endParaRPr>
          </a:p>
        </p:txBody>
      </p:sp>
      <p:grpSp>
        <p:nvGrpSpPr>
          <p:cNvPr id="4" name="Group 3">
            <a:extLst>
              <a:ext uri="{FF2B5EF4-FFF2-40B4-BE49-F238E27FC236}">
                <a16:creationId xmlns:a16="http://schemas.microsoft.com/office/drawing/2014/main" id="{203707ED-6934-0F42-8AC7-43797920D83C}"/>
              </a:ext>
            </a:extLst>
          </p:cNvPr>
          <p:cNvGrpSpPr/>
          <p:nvPr/>
        </p:nvGrpSpPr>
        <p:grpSpPr>
          <a:xfrm>
            <a:off x="-360364" y="1721632"/>
            <a:ext cx="4730087" cy="4921321"/>
            <a:chOff x="781004" y="1685608"/>
            <a:chExt cx="4730087" cy="4921321"/>
          </a:xfrm>
        </p:grpSpPr>
        <p:sp>
          <p:nvSpPr>
            <p:cNvPr id="11" name="Content Placeholder 2">
              <a:extLst>
                <a:ext uri="{FF2B5EF4-FFF2-40B4-BE49-F238E27FC236}">
                  <a16:creationId xmlns:a16="http://schemas.microsoft.com/office/drawing/2014/main" id="{CE00008A-7B22-9E4B-8AED-827529654F0F}"/>
                </a:ext>
              </a:extLst>
            </p:cNvPr>
            <p:cNvSpPr txBox="1">
              <a:spLocks/>
            </p:cNvSpPr>
            <p:nvPr/>
          </p:nvSpPr>
          <p:spPr>
            <a:xfrm>
              <a:off x="781004" y="1685608"/>
              <a:ext cx="4730087" cy="4771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Zebra Mussels </a:t>
              </a:r>
            </a:p>
            <a:p>
              <a:pPr marL="0" indent="0" algn="ctr">
                <a:buNone/>
              </a:pP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Dreissena</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polymorpha</a:t>
              </a: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125</a:t>
              </a:r>
            </a:p>
          </p:txBody>
        </p:sp>
        <p:sp>
          <p:nvSpPr>
            <p:cNvPr id="13" name="TextBox 12">
              <a:extLst>
                <a:ext uri="{FF2B5EF4-FFF2-40B4-BE49-F238E27FC236}">
                  <a16:creationId xmlns:a16="http://schemas.microsoft.com/office/drawing/2014/main" id="{836E9680-1FAB-0043-B0FB-A9AA374982AA}"/>
                </a:ext>
              </a:extLst>
            </p:cNvPr>
            <p:cNvSpPr txBox="1"/>
            <p:nvPr/>
          </p:nvSpPr>
          <p:spPr>
            <a:xfrm>
              <a:off x="1735514" y="6206819"/>
              <a:ext cx="2821093" cy="400110"/>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Transport contaminant </a:t>
              </a:r>
            </a:p>
          </p:txBody>
        </p:sp>
        <p:pic>
          <p:nvPicPr>
            <p:cNvPr id="38" name="Picture 37" descr="A picture containing table, sitting, display, plate&#10;&#10;Description automatically generated">
              <a:extLst>
                <a:ext uri="{FF2B5EF4-FFF2-40B4-BE49-F238E27FC236}">
                  <a16:creationId xmlns:a16="http://schemas.microsoft.com/office/drawing/2014/main" id="{FEC081BC-6114-C947-90A2-1F57619101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68375" y="3274644"/>
              <a:ext cx="2751223" cy="2743200"/>
            </a:xfrm>
            <a:prstGeom prst="rect">
              <a:avLst/>
            </a:prstGeom>
            <a:ln w="38100">
              <a:solidFill>
                <a:srgbClr val="FF9411"/>
              </a:solidFill>
            </a:ln>
          </p:spPr>
        </p:pic>
        <p:sp>
          <p:nvSpPr>
            <p:cNvPr id="6" name="TextBox 5">
              <a:extLst>
                <a:ext uri="{FF2B5EF4-FFF2-40B4-BE49-F238E27FC236}">
                  <a16:creationId xmlns:a16="http://schemas.microsoft.com/office/drawing/2014/main" id="{39A495C5-8919-1849-B347-6C2EE03E5390}"/>
                </a:ext>
              </a:extLst>
            </p:cNvPr>
            <p:cNvSpPr txBox="1"/>
            <p:nvPr/>
          </p:nvSpPr>
          <p:spPr>
            <a:xfrm>
              <a:off x="1843550" y="5621756"/>
              <a:ext cx="655949" cy="246221"/>
            </a:xfrm>
            <a:prstGeom prst="rect">
              <a:avLst/>
            </a:prstGeom>
            <a:noFill/>
          </p:spPr>
          <p:txBody>
            <a:bodyPr wrap="none" rtlCol="0">
              <a:spAutoFit/>
            </a:bodyPr>
            <a:lstStyle/>
            <a:p>
              <a:r>
                <a:rPr lang="en-US" sz="1000" dirty="0" err="1">
                  <a:solidFill>
                    <a:schemeClr val="bg2"/>
                  </a:solidFill>
                </a:rPr>
                <a:t>GerardM</a:t>
              </a:r>
              <a:endParaRPr lang="en-US" sz="1000" dirty="0">
                <a:solidFill>
                  <a:schemeClr val="bg2"/>
                </a:solidFill>
              </a:endParaRPr>
            </a:p>
          </p:txBody>
        </p:sp>
      </p:grpSp>
      <p:sp>
        <p:nvSpPr>
          <p:cNvPr id="18" name="Content Placeholder 2">
            <a:extLst>
              <a:ext uri="{FF2B5EF4-FFF2-40B4-BE49-F238E27FC236}">
                <a16:creationId xmlns:a16="http://schemas.microsoft.com/office/drawing/2014/main" id="{8DCFD558-4F01-6A46-8B9B-52C27E7ADDF3}"/>
              </a:ext>
            </a:extLst>
          </p:cNvPr>
          <p:cNvSpPr txBox="1">
            <a:spLocks/>
          </p:cNvSpPr>
          <p:nvPr/>
        </p:nvSpPr>
        <p:spPr>
          <a:xfrm>
            <a:off x="7718829" y="1721632"/>
            <a:ext cx="4730087" cy="4771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Virile crayfish</a:t>
            </a:r>
          </a:p>
          <a:p>
            <a:pPr marL="0" indent="0" algn="ctr">
              <a:buNone/>
            </a:pP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Faxonius</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virilis</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a:t>
            </a: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100</a:t>
            </a:r>
          </a:p>
        </p:txBody>
      </p:sp>
      <p:sp>
        <p:nvSpPr>
          <p:cNvPr id="19" name="TextBox 18">
            <a:extLst>
              <a:ext uri="{FF2B5EF4-FFF2-40B4-BE49-F238E27FC236}">
                <a16:creationId xmlns:a16="http://schemas.microsoft.com/office/drawing/2014/main" id="{C4DDEFB3-FED5-184E-BBFA-925C5E14B97C}"/>
              </a:ext>
            </a:extLst>
          </p:cNvPr>
          <p:cNvSpPr txBox="1"/>
          <p:nvPr/>
        </p:nvSpPr>
        <p:spPr>
          <a:xfrm>
            <a:off x="8488820" y="6240468"/>
            <a:ext cx="3190104" cy="400110"/>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Escape from confinement, </a:t>
            </a:r>
          </a:p>
        </p:txBody>
      </p:sp>
      <p:pic>
        <p:nvPicPr>
          <p:cNvPr id="7" name="Picture 6" descr="A picture containing arthropod, invertebrate, outdoor, lobster&#10;&#10;Description automatically generated">
            <a:extLst>
              <a:ext uri="{FF2B5EF4-FFF2-40B4-BE49-F238E27FC236}">
                <a16:creationId xmlns:a16="http://schemas.microsoft.com/office/drawing/2014/main" id="{57FD7924-70AA-2142-B84A-39E636BFE5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0386" y="3310668"/>
            <a:ext cx="3526972" cy="2743200"/>
          </a:xfrm>
          <a:prstGeom prst="rect">
            <a:avLst/>
          </a:prstGeom>
          <a:ln w="38100">
            <a:solidFill>
              <a:schemeClr val="accent5">
                <a:lumMod val="75000"/>
              </a:schemeClr>
            </a:solidFill>
          </a:ln>
        </p:spPr>
      </p:pic>
    </p:spTree>
    <p:extLst>
      <p:ext uri="{BB962C8B-B14F-4D97-AF65-F5344CB8AC3E}">
        <p14:creationId xmlns:p14="http://schemas.microsoft.com/office/powerpoint/2010/main" val="126903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4FD2-BFC4-D34C-8B2E-4B4B89454F44}"/>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Preliminary results-Plants</a:t>
            </a:r>
            <a:endParaRPr lang="en-US" dirty="0"/>
          </a:p>
        </p:txBody>
      </p:sp>
      <p:sp>
        <p:nvSpPr>
          <p:cNvPr id="3" name="Content Placeholder 2">
            <a:extLst>
              <a:ext uri="{FF2B5EF4-FFF2-40B4-BE49-F238E27FC236}">
                <a16:creationId xmlns:a16="http://schemas.microsoft.com/office/drawing/2014/main" id="{BF6A3A63-9093-7641-85DF-2E6C718D4AFB}"/>
              </a:ext>
            </a:extLst>
          </p:cNvPr>
          <p:cNvSpPr>
            <a:spLocks noGrp="1"/>
          </p:cNvSpPr>
          <p:nvPr>
            <p:ph idx="1"/>
          </p:nvPr>
        </p:nvSpPr>
        <p:spPr>
          <a:xfrm>
            <a:off x="3730956" y="1690688"/>
            <a:ext cx="4730087" cy="4771243"/>
          </a:xfrm>
        </p:spPr>
        <p:txBody>
          <a:bodyPr/>
          <a:lstStyle/>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Common bent</a:t>
            </a:r>
          </a:p>
          <a:p>
            <a:pPr marL="0" indent="0" algn="ctr">
              <a:buNone/>
            </a:pPr>
            <a:r>
              <a:rPr lang="en-US" i="1" dirty="0">
                <a:latin typeface="Segoe UI Historic" panose="020B0502040204020203" pitchFamily="34" charset="0"/>
                <a:ea typeface="Segoe UI Historic" panose="020B0502040204020203" pitchFamily="34" charset="0"/>
                <a:cs typeface="Segoe UI Historic" panose="020B0502040204020203" pitchFamily="34" charset="0"/>
              </a:rPr>
              <a:t>Agrostis </a:t>
            </a: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capillaris</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a:t>
            </a: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80</a:t>
            </a:r>
          </a:p>
        </p:txBody>
      </p:sp>
      <p:sp>
        <p:nvSpPr>
          <p:cNvPr id="9" name="TextBox 8">
            <a:extLst>
              <a:ext uri="{FF2B5EF4-FFF2-40B4-BE49-F238E27FC236}">
                <a16:creationId xmlns:a16="http://schemas.microsoft.com/office/drawing/2014/main" id="{34E7B0B9-3CB8-384D-9589-3960694799C7}"/>
              </a:ext>
            </a:extLst>
          </p:cNvPr>
          <p:cNvSpPr txBox="1"/>
          <p:nvPr/>
        </p:nvSpPr>
        <p:spPr>
          <a:xfrm>
            <a:off x="4500958" y="6058011"/>
            <a:ext cx="3190104" cy="707886"/>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Escape from confinement, </a:t>
            </a:r>
          </a:p>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release in nature</a:t>
            </a:r>
          </a:p>
        </p:txBody>
      </p:sp>
      <p:sp>
        <p:nvSpPr>
          <p:cNvPr id="11" name="Content Placeholder 2">
            <a:extLst>
              <a:ext uri="{FF2B5EF4-FFF2-40B4-BE49-F238E27FC236}">
                <a16:creationId xmlns:a16="http://schemas.microsoft.com/office/drawing/2014/main" id="{CE00008A-7B22-9E4B-8AED-827529654F0F}"/>
              </a:ext>
            </a:extLst>
          </p:cNvPr>
          <p:cNvSpPr txBox="1">
            <a:spLocks/>
          </p:cNvSpPr>
          <p:nvPr/>
        </p:nvSpPr>
        <p:spPr>
          <a:xfrm>
            <a:off x="-306507" y="1690688"/>
            <a:ext cx="4730087" cy="4771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Common privet </a:t>
            </a:r>
          </a:p>
          <a:p>
            <a:pPr marL="0" indent="0" algn="ctr">
              <a:buNone/>
            </a:pPr>
            <a:r>
              <a:rPr lang="en-US" i="1" dirty="0">
                <a:latin typeface="Segoe UI Historic" panose="020B0502040204020203" pitchFamily="34" charset="0"/>
                <a:ea typeface="Segoe UI Historic" panose="020B0502040204020203" pitchFamily="34" charset="0"/>
                <a:cs typeface="Segoe UI Historic" panose="020B0502040204020203" pitchFamily="34" charset="0"/>
              </a:rPr>
              <a:t>Ligustrum vulgare </a:t>
            </a: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100</a:t>
            </a:r>
          </a:p>
        </p:txBody>
      </p:sp>
      <p:sp>
        <p:nvSpPr>
          <p:cNvPr id="13" name="TextBox 12">
            <a:extLst>
              <a:ext uri="{FF2B5EF4-FFF2-40B4-BE49-F238E27FC236}">
                <a16:creationId xmlns:a16="http://schemas.microsoft.com/office/drawing/2014/main" id="{836E9680-1FAB-0043-B0FB-A9AA374982AA}"/>
              </a:ext>
            </a:extLst>
          </p:cNvPr>
          <p:cNvSpPr txBox="1"/>
          <p:nvPr/>
        </p:nvSpPr>
        <p:spPr>
          <a:xfrm>
            <a:off x="526813" y="6211899"/>
            <a:ext cx="3063467" cy="400110"/>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Escape from confinement</a:t>
            </a:r>
          </a:p>
        </p:txBody>
      </p:sp>
      <p:sp>
        <p:nvSpPr>
          <p:cNvPr id="14" name="Content Placeholder 2">
            <a:extLst>
              <a:ext uri="{FF2B5EF4-FFF2-40B4-BE49-F238E27FC236}">
                <a16:creationId xmlns:a16="http://schemas.microsoft.com/office/drawing/2014/main" id="{33DA54EF-60CC-6B43-9FF9-A1698996AAFE}"/>
              </a:ext>
            </a:extLst>
          </p:cNvPr>
          <p:cNvSpPr txBox="1">
            <a:spLocks/>
          </p:cNvSpPr>
          <p:nvPr/>
        </p:nvSpPr>
        <p:spPr>
          <a:xfrm>
            <a:off x="7768419" y="1690688"/>
            <a:ext cx="4730087" cy="4771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Scotch broom</a:t>
            </a:r>
          </a:p>
          <a:p>
            <a:pPr marL="0" indent="0" algn="ctr">
              <a:buNone/>
            </a:pP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Cytisus</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scoparius</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a:t>
            </a: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80</a:t>
            </a:r>
          </a:p>
        </p:txBody>
      </p:sp>
      <p:sp>
        <p:nvSpPr>
          <p:cNvPr id="16" name="TextBox 15">
            <a:extLst>
              <a:ext uri="{FF2B5EF4-FFF2-40B4-BE49-F238E27FC236}">
                <a16:creationId xmlns:a16="http://schemas.microsoft.com/office/drawing/2014/main" id="{FFE7162E-9350-0D4F-A661-362B9FC3408A}"/>
              </a:ext>
            </a:extLst>
          </p:cNvPr>
          <p:cNvSpPr txBox="1"/>
          <p:nvPr/>
        </p:nvSpPr>
        <p:spPr>
          <a:xfrm>
            <a:off x="8898604" y="6058011"/>
            <a:ext cx="2469715" cy="707886"/>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Transport stowaway,</a:t>
            </a:r>
          </a:p>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contaminant </a:t>
            </a:r>
          </a:p>
        </p:txBody>
      </p:sp>
      <p:pic>
        <p:nvPicPr>
          <p:cNvPr id="26" name="Picture 25" descr="A close up of a flower garden&#10;&#10;Description automatically generated">
            <a:extLst>
              <a:ext uri="{FF2B5EF4-FFF2-40B4-BE49-F238E27FC236}">
                <a16:creationId xmlns:a16="http://schemas.microsoft.com/office/drawing/2014/main" id="{568B5AB6-59E3-EB43-B666-283222EA3C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888" y="3269199"/>
            <a:ext cx="2750084" cy="2743200"/>
          </a:xfrm>
          <a:prstGeom prst="rect">
            <a:avLst/>
          </a:prstGeom>
          <a:ln w="38100">
            <a:solidFill>
              <a:schemeClr val="accent5">
                <a:lumMod val="75000"/>
              </a:schemeClr>
            </a:solidFill>
          </a:ln>
        </p:spPr>
      </p:pic>
      <p:sp>
        <p:nvSpPr>
          <p:cNvPr id="6" name="TextBox 5">
            <a:extLst>
              <a:ext uri="{FF2B5EF4-FFF2-40B4-BE49-F238E27FC236}">
                <a16:creationId xmlns:a16="http://schemas.microsoft.com/office/drawing/2014/main" id="{39A495C5-8919-1849-B347-6C2EE03E5390}"/>
              </a:ext>
            </a:extLst>
          </p:cNvPr>
          <p:cNvSpPr txBox="1"/>
          <p:nvPr/>
        </p:nvSpPr>
        <p:spPr>
          <a:xfrm>
            <a:off x="705155" y="5761821"/>
            <a:ext cx="952505" cy="246221"/>
          </a:xfrm>
          <a:prstGeom prst="rect">
            <a:avLst/>
          </a:prstGeom>
          <a:noFill/>
        </p:spPr>
        <p:txBody>
          <a:bodyPr wrap="none" rtlCol="0">
            <a:spAutoFit/>
          </a:bodyPr>
          <a:lstStyle/>
          <a:p>
            <a:r>
              <a:rPr lang="en-US" sz="1000" dirty="0">
                <a:solidFill>
                  <a:schemeClr val="bg2"/>
                </a:solidFill>
              </a:rPr>
              <a:t>Frank </a:t>
            </a:r>
            <a:r>
              <a:rPr lang="en-US" sz="1000" dirty="0" err="1">
                <a:solidFill>
                  <a:schemeClr val="bg2"/>
                </a:solidFill>
              </a:rPr>
              <a:t>Vincentz</a:t>
            </a:r>
            <a:endParaRPr lang="en-US" sz="1000" dirty="0">
              <a:solidFill>
                <a:schemeClr val="bg2"/>
              </a:solidFill>
            </a:endParaRPr>
          </a:p>
        </p:txBody>
      </p:sp>
      <p:pic>
        <p:nvPicPr>
          <p:cNvPr id="34" name="Picture 33">
            <a:extLst>
              <a:ext uri="{FF2B5EF4-FFF2-40B4-BE49-F238E27FC236}">
                <a16:creationId xmlns:a16="http://schemas.microsoft.com/office/drawing/2014/main" id="{84776EB5-83CA-EC40-A5AA-4A8579F88F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20388" y="3264842"/>
            <a:ext cx="2751222" cy="2743200"/>
          </a:xfrm>
          <a:prstGeom prst="rect">
            <a:avLst/>
          </a:prstGeom>
          <a:ln w="38100">
            <a:solidFill>
              <a:schemeClr val="accent5">
                <a:lumMod val="75000"/>
              </a:schemeClr>
            </a:solidFill>
          </a:ln>
        </p:spPr>
      </p:pic>
      <p:sp>
        <p:nvSpPr>
          <p:cNvPr id="24" name="TextBox 23">
            <a:extLst>
              <a:ext uri="{FF2B5EF4-FFF2-40B4-BE49-F238E27FC236}">
                <a16:creationId xmlns:a16="http://schemas.microsoft.com/office/drawing/2014/main" id="{F1681FF8-4E64-D74A-A3EA-DE5922199553}"/>
              </a:ext>
            </a:extLst>
          </p:cNvPr>
          <p:cNvSpPr txBox="1"/>
          <p:nvPr/>
        </p:nvSpPr>
        <p:spPr>
          <a:xfrm>
            <a:off x="4730046" y="5787518"/>
            <a:ext cx="1766830" cy="215444"/>
          </a:xfrm>
          <a:prstGeom prst="rect">
            <a:avLst/>
          </a:prstGeom>
          <a:noFill/>
        </p:spPr>
        <p:txBody>
          <a:bodyPr wrap="none" rtlCol="0">
            <a:spAutoFit/>
          </a:bodyPr>
          <a:lstStyle/>
          <a:p>
            <a:r>
              <a:rPr lang="en-US" sz="800" dirty="0">
                <a:solidFill>
                  <a:schemeClr val="bg2"/>
                </a:solidFill>
              </a:rPr>
              <a:t>https://</a:t>
            </a:r>
            <a:r>
              <a:rPr lang="en-US" sz="800" dirty="0" err="1">
                <a:solidFill>
                  <a:schemeClr val="bg2"/>
                </a:solidFill>
              </a:rPr>
              <a:t>gobotany.nativeplanttrust.org</a:t>
            </a:r>
            <a:endParaRPr lang="en-US" sz="800" dirty="0">
              <a:solidFill>
                <a:schemeClr val="bg2"/>
              </a:solidFill>
            </a:endParaRPr>
          </a:p>
        </p:txBody>
      </p:sp>
      <p:pic>
        <p:nvPicPr>
          <p:cNvPr id="36" name="Picture 35">
            <a:extLst>
              <a:ext uri="{FF2B5EF4-FFF2-40B4-BE49-F238E27FC236}">
                <a16:creationId xmlns:a16="http://schemas.microsoft.com/office/drawing/2014/main" id="{9E6DA884-6F60-D74F-A30B-77CAB8EBCF9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61862" y="3259762"/>
            <a:ext cx="2743200" cy="2743200"/>
          </a:xfrm>
          <a:prstGeom prst="rect">
            <a:avLst/>
          </a:prstGeom>
          <a:ln w="38100">
            <a:solidFill>
              <a:srgbClr val="FF9411"/>
            </a:solidFill>
          </a:ln>
        </p:spPr>
      </p:pic>
    </p:spTree>
    <p:extLst>
      <p:ext uri="{BB962C8B-B14F-4D97-AF65-F5344CB8AC3E}">
        <p14:creationId xmlns:p14="http://schemas.microsoft.com/office/powerpoint/2010/main" val="406657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629E-E6CA-F043-A2E1-295218780F8F}"/>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Context</a:t>
            </a:r>
          </a:p>
        </p:txBody>
      </p:sp>
      <p:sp>
        <p:nvSpPr>
          <p:cNvPr id="3" name="Content Placeholder 2">
            <a:extLst>
              <a:ext uri="{FF2B5EF4-FFF2-40B4-BE49-F238E27FC236}">
                <a16:creationId xmlns:a16="http://schemas.microsoft.com/office/drawing/2014/main" id="{407F3F73-0BA6-E748-AD1F-31CB51C55BC2}"/>
              </a:ext>
            </a:extLst>
          </p:cNvPr>
          <p:cNvSpPr>
            <a:spLocks noGrp="1"/>
          </p:cNvSpPr>
          <p:nvPr>
            <p:ph idx="1"/>
          </p:nvPr>
        </p:nvSpPr>
        <p:spPr>
          <a:xfrm>
            <a:off x="455467" y="1352971"/>
            <a:ext cx="11573623" cy="5137883"/>
          </a:xfrm>
        </p:spPr>
        <p:txBody>
          <a:bodyPr anchor="ctr">
            <a:normAutofit/>
          </a:bodyPr>
          <a:lstStyle/>
          <a:p>
            <a:pPr marL="571500" indent="-571500"/>
            <a:endParaRPr lang="en-US" sz="32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571500" indent="-571500"/>
            <a:r>
              <a:rPr lang="en-US" sz="3200" dirty="0">
                <a:latin typeface="Segoe UI Historic" panose="020B0502040204020203" pitchFamily="34" charset="0"/>
                <a:ea typeface="Segoe UI Historic" panose="020B0502040204020203" pitchFamily="34" charset="0"/>
                <a:cs typeface="Segoe UI Historic" panose="020B0502040204020203" pitchFamily="34" charset="0"/>
              </a:rPr>
              <a:t>Current approaches employed to predict and regulate invasive species in the U.S. occur post-introduction</a:t>
            </a:r>
            <a:r>
              <a:rPr lang="en-US" sz="3200" dirty="0">
                <a:effectLst/>
                <a:latin typeface="Segoe UI Historic" panose="020B0502040204020203" pitchFamily="34" charset="0"/>
                <a:ea typeface="Segoe UI Historic" panose="020B0502040204020203" pitchFamily="34" charset="0"/>
                <a:cs typeface="Segoe UI Historic" panose="020B0502040204020203" pitchFamily="34" charset="0"/>
              </a:rPr>
              <a:t> </a:t>
            </a:r>
          </a:p>
          <a:p>
            <a:pPr marL="571500" indent="-571500"/>
            <a:endParaRPr lang="en-US" sz="32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571500" indent="-571500"/>
            <a:r>
              <a:rPr lang="en-US" sz="3200" dirty="0">
                <a:latin typeface="Segoe UI Historic" panose="020B0502040204020203" pitchFamily="34" charset="0"/>
                <a:ea typeface="Segoe UI Historic" panose="020B0502040204020203" pitchFamily="34" charset="0"/>
                <a:cs typeface="Segoe UI Historic" panose="020B0502040204020203" pitchFamily="34" charset="0"/>
              </a:rPr>
              <a:t>30+ points of entry (airports, domestic and commercial ports) make Florida a gateway for introductions to the southeastern U.S. </a:t>
            </a:r>
          </a:p>
          <a:p>
            <a:pPr marL="571500" indent="-571500"/>
            <a:endParaRPr lang="en-US" sz="32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571500" indent="-571500"/>
            <a:r>
              <a:rPr lang="en-US" sz="3200" dirty="0">
                <a:latin typeface="Segoe UI Historic" panose="020B0502040204020203" pitchFamily="34" charset="0"/>
                <a:ea typeface="Segoe UI Historic" panose="020B0502040204020203" pitchFamily="34" charset="0"/>
                <a:cs typeface="Segoe UI Historic" panose="020B0502040204020203" pitchFamily="34" charset="0"/>
              </a:rPr>
              <a:t>There is an urgent need to identify unknown or emerging invaders so preventative measures can be implemented </a:t>
            </a:r>
          </a:p>
          <a:p>
            <a:pPr marL="0" indent="0">
              <a:buNone/>
            </a:pPr>
            <a:endParaRPr lang="en-US" sz="32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11163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4FD2-BFC4-D34C-8B2E-4B4B89454F44}"/>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Preliminary results-Vertebrates</a:t>
            </a:r>
            <a:endParaRPr lang="en-US" dirty="0"/>
          </a:p>
        </p:txBody>
      </p:sp>
      <p:sp>
        <p:nvSpPr>
          <p:cNvPr id="3" name="Content Placeholder 2">
            <a:extLst>
              <a:ext uri="{FF2B5EF4-FFF2-40B4-BE49-F238E27FC236}">
                <a16:creationId xmlns:a16="http://schemas.microsoft.com/office/drawing/2014/main" id="{BF6A3A63-9093-7641-85DF-2E6C718D4AFB}"/>
              </a:ext>
            </a:extLst>
          </p:cNvPr>
          <p:cNvSpPr>
            <a:spLocks noGrp="1"/>
          </p:cNvSpPr>
          <p:nvPr>
            <p:ph idx="1"/>
          </p:nvPr>
        </p:nvSpPr>
        <p:spPr>
          <a:xfrm>
            <a:off x="3730956" y="1690688"/>
            <a:ext cx="4730087" cy="4771243"/>
          </a:xfrm>
        </p:spPr>
        <p:txBody>
          <a:bodyPr/>
          <a:lstStyle/>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Japanese fire belly newt</a:t>
            </a:r>
            <a:endParaRPr lang="en-US" i="1"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gn="ctr">
              <a:buNone/>
            </a:pP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Cynops</a:t>
            </a:r>
            <a:r>
              <a:rPr lang="en-US" i="1"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pyrrhogaster</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 </a:t>
            </a: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100</a:t>
            </a:r>
          </a:p>
        </p:txBody>
      </p:sp>
      <p:pic>
        <p:nvPicPr>
          <p:cNvPr id="8" name="Picture 7" descr="A close up of a frog&#10;&#10;Description automatically generated">
            <a:extLst>
              <a:ext uri="{FF2B5EF4-FFF2-40B4-BE49-F238E27FC236}">
                <a16:creationId xmlns:a16="http://schemas.microsoft.com/office/drawing/2014/main" id="{50135D67-3176-2A47-966B-6AAF2FDAD5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4400" y="3318621"/>
            <a:ext cx="2743200" cy="2743200"/>
          </a:xfrm>
          <a:prstGeom prst="rect">
            <a:avLst/>
          </a:prstGeom>
          <a:ln w="38100">
            <a:solidFill>
              <a:srgbClr val="0070C0"/>
            </a:solidFill>
          </a:ln>
        </p:spPr>
      </p:pic>
      <p:sp>
        <p:nvSpPr>
          <p:cNvPr id="9" name="TextBox 8">
            <a:extLst>
              <a:ext uri="{FF2B5EF4-FFF2-40B4-BE49-F238E27FC236}">
                <a16:creationId xmlns:a16="http://schemas.microsoft.com/office/drawing/2014/main" id="{34E7B0B9-3CB8-384D-9589-3960694799C7}"/>
              </a:ext>
            </a:extLst>
          </p:cNvPr>
          <p:cNvSpPr txBox="1"/>
          <p:nvPr/>
        </p:nvSpPr>
        <p:spPr>
          <a:xfrm>
            <a:off x="4564266" y="6299327"/>
            <a:ext cx="3063467" cy="400110"/>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Escape from confinement</a:t>
            </a:r>
          </a:p>
        </p:txBody>
      </p:sp>
      <p:sp>
        <p:nvSpPr>
          <p:cNvPr id="11" name="Content Placeholder 2">
            <a:extLst>
              <a:ext uri="{FF2B5EF4-FFF2-40B4-BE49-F238E27FC236}">
                <a16:creationId xmlns:a16="http://schemas.microsoft.com/office/drawing/2014/main" id="{CE00008A-7B22-9E4B-8AED-827529654F0F}"/>
              </a:ext>
            </a:extLst>
          </p:cNvPr>
          <p:cNvSpPr txBox="1">
            <a:spLocks/>
          </p:cNvSpPr>
          <p:nvPr/>
        </p:nvSpPr>
        <p:spPr>
          <a:xfrm>
            <a:off x="-306507" y="1690688"/>
            <a:ext cx="4730087" cy="4771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Crab-eating macaque</a:t>
            </a:r>
          </a:p>
          <a:p>
            <a:pPr marL="0" indent="0" algn="ctr">
              <a:buNone/>
            </a:pPr>
            <a:r>
              <a:rPr lang="en-US" i="1" dirty="0">
                <a:latin typeface="Segoe UI Historic" panose="020B0502040204020203" pitchFamily="34" charset="0"/>
                <a:ea typeface="Segoe UI Historic" panose="020B0502040204020203" pitchFamily="34" charset="0"/>
                <a:cs typeface="Segoe UI Historic" panose="020B0502040204020203" pitchFamily="34" charset="0"/>
              </a:rPr>
              <a:t>Macaca </a:t>
            </a: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fascicularis</a:t>
            </a:r>
            <a:endParaRPr lang="en-US" i="1"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100</a:t>
            </a:r>
          </a:p>
        </p:txBody>
      </p:sp>
      <p:sp>
        <p:nvSpPr>
          <p:cNvPr id="13" name="TextBox 12">
            <a:extLst>
              <a:ext uri="{FF2B5EF4-FFF2-40B4-BE49-F238E27FC236}">
                <a16:creationId xmlns:a16="http://schemas.microsoft.com/office/drawing/2014/main" id="{836E9680-1FAB-0043-B0FB-A9AA374982AA}"/>
              </a:ext>
            </a:extLst>
          </p:cNvPr>
          <p:cNvSpPr txBox="1"/>
          <p:nvPr/>
        </p:nvSpPr>
        <p:spPr>
          <a:xfrm>
            <a:off x="526803" y="6299327"/>
            <a:ext cx="3063467" cy="400110"/>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Escape from confinement</a:t>
            </a:r>
          </a:p>
        </p:txBody>
      </p:sp>
      <p:sp>
        <p:nvSpPr>
          <p:cNvPr id="16" name="TextBox 15">
            <a:extLst>
              <a:ext uri="{FF2B5EF4-FFF2-40B4-BE49-F238E27FC236}">
                <a16:creationId xmlns:a16="http://schemas.microsoft.com/office/drawing/2014/main" id="{FFE7162E-9350-0D4F-A661-362B9FC3408A}"/>
              </a:ext>
            </a:extLst>
          </p:cNvPr>
          <p:cNvSpPr txBox="1"/>
          <p:nvPr/>
        </p:nvSpPr>
        <p:spPr>
          <a:xfrm>
            <a:off x="8601729" y="6154658"/>
            <a:ext cx="3063467" cy="707886"/>
          </a:xfrm>
          <a:prstGeom prst="rect">
            <a:avLst/>
          </a:prstGeom>
          <a:noFill/>
        </p:spPr>
        <p:txBody>
          <a:bodyPr wrap="none" rtlCol="0">
            <a:spAutoFit/>
          </a:bodyPr>
          <a:lstStyle/>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Escape from confinement</a:t>
            </a:r>
          </a:p>
          <a:p>
            <a:pPr algn="ct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Release in nature</a:t>
            </a:r>
          </a:p>
        </p:txBody>
      </p:sp>
      <p:pic>
        <p:nvPicPr>
          <p:cNvPr id="18" name="Picture 17" descr="A close up of a monkey&#10;&#10;Description automatically generated">
            <a:extLst>
              <a:ext uri="{FF2B5EF4-FFF2-40B4-BE49-F238E27FC236}">
                <a16:creationId xmlns:a16="http://schemas.microsoft.com/office/drawing/2014/main" id="{C203C693-1928-DF49-A343-6C4CC22BE2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6980" y="3318621"/>
            <a:ext cx="2693156" cy="2743200"/>
          </a:xfrm>
          <a:prstGeom prst="rect">
            <a:avLst/>
          </a:prstGeom>
          <a:ln w="38100">
            <a:solidFill>
              <a:srgbClr val="0070C0"/>
            </a:solidFill>
          </a:ln>
        </p:spPr>
      </p:pic>
      <p:sp>
        <p:nvSpPr>
          <p:cNvPr id="19" name="TextBox 18">
            <a:extLst>
              <a:ext uri="{FF2B5EF4-FFF2-40B4-BE49-F238E27FC236}">
                <a16:creationId xmlns:a16="http://schemas.microsoft.com/office/drawing/2014/main" id="{0BBA299E-D40C-244A-9DA1-69B01169A486}"/>
              </a:ext>
            </a:extLst>
          </p:cNvPr>
          <p:cNvSpPr txBox="1"/>
          <p:nvPr/>
        </p:nvSpPr>
        <p:spPr>
          <a:xfrm>
            <a:off x="2110992" y="5784822"/>
            <a:ext cx="1319144" cy="276999"/>
          </a:xfrm>
          <a:prstGeom prst="rect">
            <a:avLst/>
          </a:prstGeom>
          <a:noFill/>
        </p:spPr>
        <p:txBody>
          <a:bodyPr wrap="none" rtlCol="0">
            <a:spAutoFit/>
          </a:bodyPr>
          <a:lstStyle/>
          <a:p>
            <a:r>
              <a:rPr lang="en-US" sz="1200" dirty="0">
                <a:solidFill>
                  <a:schemeClr val="bg2"/>
                </a:solidFill>
              </a:rPr>
              <a:t>André </a:t>
            </a:r>
            <a:r>
              <a:rPr lang="en-US" sz="1200" dirty="0" err="1">
                <a:solidFill>
                  <a:schemeClr val="bg2"/>
                </a:solidFill>
              </a:rPr>
              <a:t>Ueberbach</a:t>
            </a:r>
            <a:r>
              <a:rPr lang="en-US" sz="1200" dirty="0">
                <a:solidFill>
                  <a:schemeClr val="bg2"/>
                </a:solidFill>
              </a:rPr>
              <a:t> </a:t>
            </a:r>
          </a:p>
        </p:txBody>
      </p:sp>
      <p:sp>
        <p:nvSpPr>
          <p:cNvPr id="20" name="TextBox 19">
            <a:extLst>
              <a:ext uri="{FF2B5EF4-FFF2-40B4-BE49-F238E27FC236}">
                <a16:creationId xmlns:a16="http://schemas.microsoft.com/office/drawing/2014/main" id="{464196A7-F4C0-A445-8FD6-86D672BD86B6}"/>
              </a:ext>
            </a:extLst>
          </p:cNvPr>
          <p:cNvSpPr txBox="1"/>
          <p:nvPr/>
        </p:nvSpPr>
        <p:spPr>
          <a:xfrm>
            <a:off x="5622878" y="5784822"/>
            <a:ext cx="1898277" cy="246221"/>
          </a:xfrm>
          <a:prstGeom prst="rect">
            <a:avLst/>
          </a:prstGeom>
          <a:noFill/>
        </p:spPr>
        <p:txBody>
          <a:bodyPr wrap="none" rtlCol="0">
            <a:spAutoFit/>
          </a:bodyPr>
          <a:lstStyle/>
          <a:p>
            <a:r>
              <a:rPr lang="en-US" sz="1000" dirty="0">
                <a:solidFill>
                  <a:schemeClr val="bg2"/>
                </a:solidFill>
              </a:rPr>
              <a:t>https://</a:t>
            </a:r>
            <a:r>
              <a:rPr lang="en-US" sz="1000" dirty="0" err="1">
                <a:solidFill>
                  <a:schemeClr val="bg2"/>
                </a:solidFill>
              </a:rPr>
              <a:t>www.thesprucepets.com</a:t>
            </a:r>
            <a:endParaRPr lang="en-US" sz="1000" dirty="0">
              <a:solidFill>
                <a:schemeClr val="bg2"/>
              </a:solidFill>
            </a:endParaRPr>
          </a:p>
        </p:txBody>
      </p:sp>
      <p:sp>
        <p:nvSpPr>
          <p:cNvPr id="15" name="Content Placeholder 2">
            <a:extLst>
              <a:ext uri="{FF2B5EF4-FFF2-40B4-BE49-F238E27FC236}">
                <a16:creationId xmlns:a16="http://schemas.microsoft.com/office/drawing/2014/main" id="{985D23F0-3DDB-6C40-A8AE-F1918BCE2F5B}"/>
              </a:ext>
            </a:extLst>
          </p:cNvPr>
          <p:cNvSpPr txBox="1">
            <a:spLocks/>
          </p:cNvSpPr>
          <p:nvPr/>
        </p:nvSpPr>
        <p:spPr>
          <a:xfrm>
            <a:off x="7715964" y="1690687"/>
            <a:ext cx="4730087" cy="4771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Redbelly tilapia</a:t>
            </a:r>
            <a:endParaRPr lang="en-US" i="1"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gn="ctr">
              <a:buNone/>
            </a:pPr>
            <a:r>
              <a:rPr lang="en-US" i="1" dirty="0">
                <a:latin typeface="Segoe UI Historic" panose="020B0502040204020203" pitchFamily="34" charset="0"/>
                <a:ea typeface="Segoe UI Historic" panose="020B0502040204020203" pitchFamily="34" charset="0"/>
                <a:cs typeface="Segoe UI Historic" panose="020B0502040204020203" pitchFamily="34" charset="0"/>
              </a:rPr>
              <a:t>Tilapia </a:t>
            </a:r>
            <a:r>
              <a:rPr lang="en-US" i="1" dirty="0" err="1">
                <a:latin typeface="Segoe UI Historic" panose="020B0502040204020203" pitchFamily="34" charset="0"/>
                <a:ea typeface="Segoe UI Historic" panose="020B0502040204020203" pitchFamily="34" charset="0"/>
                <a:cs typeface="Segoe UI Historic" panose="020B0502040204020203" pitchFamily="34" charset="0"/>
              </a:rPr>
              <a:t>zillii</a:t>
            </a:r>
            <a:endParaRPr lang="en-US" i="1"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gn="ctr">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100</a:t>
            </a:r>
          </a:p>
        </p:txBody>
      </p:sp>
      <p:pic>
        <p:nvPicPr>
          <p:cNvPr id="5" name="Picture 4" descr="A picture containing fish, soft-finned fish&#10;&#10;Description automatically generated">
            <a:extLst>
              <a:ext uri="{FF2B5EF4-FFF2-40B4-BE49-F238E27FC236}">
                <a16:creationId xmlns:a16="http://schemas.microsoft.com/office/drawing/2014/main" id="{CFE14972-EAA8-E24E-9F66-25C1786A4D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90263" y="3287843"/>
            <a:ext cx="3381487" cy="2743200"/>
          </a:xfrm>
          <a:prstGeom prst="rect">
            <a:avLst/>
          </a:prstGeom>
          <a:ln w="38100">
            <a:solidFill>
              <a:srgbClr val="0070C0"/>
            </a:solidFill>
          </a:ln>
        </p:spPr>
      </p:pic>
    </p:spTree>
    <p:extLst>
      <p:ext uri="{BB962C8B-B14F-4D97-AF65-F5344CB8AC3E}">
        <p14:creationId xmlns:p14="http://schemas.microsoft.com/office/powerpoint/2010/main" val="326477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F7EB4-E47D-1A43-B853-3E599CD01D42}"/>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Next steps</a:t>
            </a:r>
          </a:p>
        </p:txBody>
      </p:sp>
      <p:sp>
        <p:nvSpPr>
          <p:cNvPr id="3" name="Content Placeholder 2">
            <a:extLst>
              <a:ext uri="{FF2B5EF4-FFF2-40B4-BE49-F238E27FC236}">
                <a16:creationId xmlns:a16="http://schemas.microsoft.com/office/drawing/2014/main" id="{F5AAD15F-13D0-9D4E-93E2-F57388295A4D}"/>
              </a:ext>
            </a:extLst>
          </p:cNvPr>
          <p:cNvSpPr>
            <a:spLocks noGrp="1"/>
          </p:cNvSpPr>
          <p:nvPr>
            <p:ph idx="1"/>
          </p:nvPr>
        </p:nvSpPr>
        <p:spPr/>
        <p:txBody>
          <a:bodyPr/>
          <a:lstStyle/>
          <a:p>
            <a:pPr marL="571500" indent="-571500"/>
            <a:r>
              <a:rPr lang="en-US" dirty="0">
                <a:latin typeface="Segoe UI Historic" panose="020B0502040204020203" pitchFamily="34" charset="0"/>
                <a:ea typeface="Segoe UI Historic" panose="020B0502040204020203" pitchFamily="34" charset="0"/>
                <a:cs typeface="Segoe UI Historic" panose="020B0502040204020203" pitchFamily="34" charset="0"/>
              </a:rPr>
              <a:t>Final consensus scheduled May 27, 2021</a:t>
            </a:r>
          </a:p>
          <a:p>
            <a:pPr marL="571500" indent="-571500"/>
            <a:r>
              <a:rPr lang="en-US" dirty="0">
                <a:latin typeface="Segoe UI Historic" panose="020B0502040204020203" pitchFamily="34" charset="0"/>
                <a:ea typeface="Segoe UI Historic" panose="020B0502040204020203" pitchFamily="34" charset="0"/>
                <a:cs typeface="Segoe UI Historic" panose="020B0502040204020203" pitchFamily="34" charset="0"/>
              </a:rPr>
              <a:t>Collaborating with USGS to complete habitat suitability models for high risk species</a:t>
            </a:r>
          </a:p>
          <a:p>
            <a:pPr marL="571500" indent="-571500"/>
            <a:r>
              <a:rPr lang="en-US" dirty="0">
                <a:latin typeface="Segoe UI Historic" panose="020B0502040204020203" pitchFamily="34" charset="0"/>
                <a:ea typeface="Segoe UI Historic" panose="020B0502040204020203" pitchFamily="34" charset="0"/>
                <a:cs typeface="Segoe UI Historic" panose="020B0502040204020203" pitchFamily="34" charset="0"/>
              </a:rPr>
              <a:t>Currently working on improving guidelines and validation of  the rapid risk screening tool</a:t>
            </a:r>
          </a:p>
          <a:p>
            <a:pPr marL="571500" indent="-571500"/>
            <a:r>
              <a:rPr lang="en-US" dirty="0">
                <a:latin typeface="Segoe UI Historic" panose="020B0502040204020203" pitchFamily="34" charset="0"/>
                <a:ea typeface="Segoe UI Historic" panose="020B0502040204020203" pitchFamily="34" charset="0"/>
                <a:cs typeface="Segoe UI Historic" panose="020B0502040204020203" pitchFamily="34" charset="0"/>
              </a:rPr>
              <a:t>Additional species will be screened and ranked in 2022</a:t>
            </a:r>
          </a:p>
          <a:p>
            <a:pPr marL="571500" indent="-571500"/>
            <a:r>
              <a:rPr lang="en-US" dirty="0">
                <a:latin typeface="Segoe UI Historic" panose="020B0502040204020203" pitchFamily="34" charset="0"/>
                <a:ea typeface="Segoe UI Historic" panose="020B0502040204020203" pitchFamily="34" charset="0"/>
                <a:cs typeface="Segoe UI Historic" panose="020B0502040204020203" pitchFamily="34" charset="0"/>
              </a:rPr>
              <a:t>Lists will be revisited at regular intervals to add or subtract species as new information surfaces</a:t>
            </a:r>
          </a:p>
          <a:p>
            <a:pPr marL="571500" indent="-571500"/>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18556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7E75-9000-E342-944C-EC4D6DCB48D5}"/>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Special thanks to</a:t>
            </a:r>
          </a:p>
        </p:txBody>
      </p:sp>
      <p:sp>
        <p:nvSpPr>
          <p:cNvPr id="3" name="Content Placeholder 2">
            <a:extLst>
              <a:ext uri="{FF2B5EF4-FFF2-40B4-BE49-F238E27FC236}">
                <a16:creationId xmlns:a16="http://schemas.microsoft.com/office/drawing/2014/main" id="{F95B5AD6-3D5A-A24D-B6D4-E25DC0538E73}"/>
              </a:ext>
            </a:extLst>
          </p:cNvPr>
          <p:cNvSpPr>
            <a:spLocks noGrp="1"/>
          </p:cNvSpPr>
          <p:nvPr>
            <p:ph idx="1"/>
          </p:nvPr>
        </p:nvSpPr>
        <p:spPr/>
        <p:txBody>
          <a:bodyPr>
            <a:normAutofit fontScale="92500" lnSpcReduction="20000"/>
          </a:bodyPr>
          <a:lstStyle/>
          <a:p>
            <a:pPr marL="0" indent="0">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Team leaders</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Marine—Don Behringer</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Plants—Amy </a:t>
            </a: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Kendig</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Aquatic invertebrates—Lindsey Reisinger</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Vertebrates—Christina </a:t>
            </a: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Romagosa</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Co-organizers</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Susan Canavan</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S. Luke Flory</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Julie Lockwood</a:t>
            </a:r>
          </a:p>
          <a:p>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pPr lvl="1"/>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5" name="Picture 4" descr="Logo&#10;&#10;Description automatically generated">
            <a:extLst>
              <a:ext uri="{FF2B5EF4-FFF2-40B4-BE49-F238E27FC236}">
                <a16:creationId xmlns:a16="http://schemas.microsoft.com/office/drawing/2014/main" id="{DC832B19-C415-1846-A453-B62E193E79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3565" y="1402932"/>
            <a:ext cx="2467111" cy="3001652"/>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64B1BD2E-C79A-824D-8FA3-3C5A99E6A0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7182" y="5215348"/>
            <a:ext cx="5256618" cy="822464"/>
          </a:xfrm>
          <a:prstGeom prst="rect">
            <a:avLst/>
          </a:prstGeom>
        </p:spPr>
      </p:pic>
    </p:spTree>
    <p:extLst>
      <p:ext uri="{BB962C8B-B14F-4D97-AF65-F5344CB8AC3E}">
        <p14:creationId xmlns:p14="http://schemas.microsoft.com/office/powerpoint/2010/main" val="67966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E4A2-B9C2-8545-9D53-C245DBF9D761}"/>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Goals</a:t>
            </a:r>
          </a:p>
        </p:txBody>
      </p:sp>
      <p:sp>
        <p:nvSpPr>
          <p:cNvPr id="4" name="Content Placeholder 3">
            <a:extLst>
              <a:ext uri="{FF2B5EF4-FFF2-40B4-BE49-F238E27FC236}">
                <a16:creationId xmlns:a16="http://schemas.microsoft.com/office/drawing/2014/main" id="{A7C43D26-2942-9249-B971-80D5E9F73D56}"/>
              </a:ext>
            </a:extLst>
          </p:cNvPr>
          <p:cNvSpPr txBox="1">
            <a:spLocks noGrp="1"/>
          </p:cNvSpPr>
          <p:nvPr>
            <p:ph idx="1"/>
          </p:nvPr>
        </p:nvSpPr>
        <p:spPr>
          <a:xfrm>
            <a:off x="649014" y="1796758"/>
            <a:ext cx="10515600" cy="3264483"/>
          </a:xfrm>
          <a:prstGeom prst="rect">
            <a:avLst/>
          </a:prstGeom>
          <a:noFill/>
        </p:spPr>
        <p:txBody>
          <a:bodyPr wrap="square" rtlCol="0" anchor="ctr">
            <a:spAutoFit/>
          </a:bodyPr>
          <a:lstStyle/>
          <a:p>
            <a:pPr marL="571500" indent="-571500">
              <a:buFont typeface="Arial" panose="020B0604020202020204" pitchFamily="34" charset="0"/>
              <a:buChar char="•"/>
            </a:pPr>
            <a:r>
              <a:rPr lang="en-US" sz="3200" dirty="0">
                <a:latin typeface="Segoe UI Historic" panose="020B0502040204020203" pitchFamily="34" charset="0"/>
                <a:ea typeface="Segoe UI Historic" panose="020B0502040204020203" pitchFamily="34" charset="0"/>
                <a:cs typeface="Segoe UI Historic" panose="020B0502040204020203" pitchFamily="34" charset="0"/>
              </a:rPr>
              <a:t>To provide a ranked list of invasive species threats (all taxa excluding microorganisms)</a:t>
            </a:r>
          </a:p>
          <a:p>
            <a:pPr marL="571500" indent="-571500">
              <a:buFont typeface="Arial" panose="020B0604020202020204" pitchFamily="34" charset="0"/>
              <a:buChar char="•"/>
            </a:pPr>
            <a:endParaRPr lang="en-US" sz="32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571500" indent="-571500">
              <a:buFont typeface="Arial" panose="020B0604020202020204" pitchFamily="34" charset="0"/>
              <a:buChar char="•"/>
            </a:pPr>
            <a:r>
              <a:rPr lang="en-US" sz="3200" dirty="0">
                <a:latin typeface="Segoe UI Historic" panose="020B0502040204020203" pitchFamily="34" charset="0"/>
                <a:ea typeface="Segoe UI Historic" panose="020B0502040204020203" pitchFamily="34" charset="0"/>
                <a:cs typeface="Segoe UI Historic" panose="020B0502040204020203" pitchFamily="34" charset="0"/>
              </a:rPr>
              <a:t>Identify pathways for arrival</a:t>
            </a:r>
          </a:p>
          <a:p>
            <a:pPr marL="571500" indent="-571500">
              <a:buFont typeface="Arial" panose="020B0604020202020204" pitchFamily="34" charset="0"/>
              <a:buChar char="•"/>
            </a:pPr>
            <a:endParaRPr lang="en-US" sz="32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571500" indent="-571500">
              <a:buFont typeface="Arial" panose="020B0604020202020204" pitchFamily="34" charset="0"/>
              <a:buChar char="•"/>
            </a:pPr>
            <a:r>
              <a:rPr lang="en-US" sz="3200" dirty="0">
                <a:latin typeface="Segoe UI Historic" panose="020B0502040204020203" pitchFamily="34" charset="0"/>
                <a:ea typeface="Segoe UI Historic" panose="020B0502040204020203" pitchFamily="34" charset="0"/>
                <a:cs typeface="Segoe UI Historic" panose="020B0502040204020203" pitchFamily="34" charset="0"/>
              </a:rPr>
              <a:t>Create a framework for other regions in the U.S.</a:t>
            </a:r>
          </a:p>
        </p:txBody>
      </p:sp>
    </p:spTree>
    <p:extLst>
      <p:ext uri="{BB962C8B-B14F-4D97-AF65-F5344CB8AC3E}">
        <p14:creationId xmlns:p14="http://schemas.microsoft.com/office/powerpoint/2010/main" val="119179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4D105D-5A28-9C4D-AF6E-3B0F417C5567}"/>
              </a:ext>
            </a:extLst>
          </p:cNvPr>
          <p:cNvSpPr>
            <a:spLocks noGrp="1"/>
          </p:cNvSpPr>
          <p:nvPr>
            <p:ph type="title"/>
          </p:nvPr>
        </p:nvSpPr>
        <p:spPr>
          <a:xfrm>
            <a:off x="838200" y="570292"/>
            <a:ext cx="10515600" cy="1128417"/>
          </a:xfrm>
        </p:spPr>
        <p:txBody>
          <a:bodyPr vert="horz" lIns="91440" tIns="45720" rIns="91440" bIns="45720" rtlCol="0" anchor="ctr">
            <a:normAutofit/>
          </a:bodyPr>
          <a:lstStyle/>
          <a:p>
            <a:r>
              <a:rPr lang="en-US" sz="5200">
                <a:latin typeface="Segoe UI Historic" panose="020B0502040204020203" pitchFamily="34" charset="0"/>
                <a:ea typeface="Segoe UI Historic" panose="020B0502040204020203" pitchFamily="34" charset="0"/>
                <a:cs typeface="Segoe UI Historic" panose="020B0502040204020203" pitchFamily="34" charset="0"/>
              </a:rPr>
              <a:t>Meeting preparations</a:t>
            </a:r>
            <a:endParaRPr lang="en-US" sz="52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6" name="Content Placeholder 5" descr="Diagram&#10;&#10;Description automatically generated">
            <a:extLst>
              <a:ext uri="{FF2B5EF4-FFF2-40B4-BE49-F238E27FC236}">
                <a16:creationId xmlns:a16="http://schemas.microsoft.com/office/drawing/2014/main" id="{EACE4B63-0BB2-BB4F-9281-C4C9013879B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
          <a:stretch/>
        </p:blipFill>
        <p:spPr>
          <a:xfrm>
            <a:off x="2046290" y="1685407"/>
            <a:ext cx="8038236" cy="4602301"/>
          </a:xfrm>
        </p:spPr>
      </p:pic>
    </p:spTree>
    <p:extLst>
      <p:ext uri="{BB962C8B-B14F-4D97-AF65-F5344CB8AC3E}">
        <p14:creationId xmlns:p14="http://schemas.microsoft.com/office/powerpoint/2010/main" val="5826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70B78A5B-B909-5047-B328-9278D217866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32263" y="197915"/>
            <a:ext cx="6346210" cy="4244056"/>
          </a:xfrm>
        </p:spPr>
      </p:pic>
      <p:pic>
        <p:nvPicPr>
          <p:cNvPr id="11" name="Content Placeholder 4" descr="Graphical user interface, website&#10;&#10;Description automatically generated">
            <a:extLst>
              <a:ext uri="{FF2B5EF4-FFF2-40B4-BE49-F238E27FC236}">
                <a16:creationId xmlns:a16="http://schemas.microsoft.com/office/drawing/2014/main" id="{22537BA9-89AA-4E4A-8B1F-F61A09714E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264" y="197915"/>
            <a:ext cx="6443072" cy="6137606"/>
          </a:xfrm>
          <a:prstGeom prst="rect">
            <a:avLst/>
          </a:prstGeom>
        </p:spPr>
      </p:pic>
      <p:sp>
        <p:nvSpPr>
          <p:cNvPr id="15" name="Content Placeholder 4">
            <a:extLst>
              <a:ext uri="{FF2B5EF4-FFF2-40B4-BE49-F238E27FC236}">
                <a16:creationId xmlns:a16="http://schemas.microsoft.com/office/drawing/2014/main" id="{2371CAF9-AD6F-E443-B929-B73411CE8ED8}"/>
              </a:ext>
            </a:extLst>
          </p:cNvPr>
          <p:cNvSpPr txBox="1">
            <a:spLocks/>
          </p:cNvSpPr>
          <p:nvPr/>
        </p:nvSpPr>
        <p:spPr>
          <a:xfrm>
            <a:off x="7116536" y="197915"/>
            <a:ext cx="4879846" cy="629095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CABI Horizon Scanning tool</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Information from </a:t>
            </a:r>
            <a:r>
              <a:rPr lang="en-US" dirty="0">
                <a:latin typeface="Segoe UI Historic" panose="020B0502040204020203" pitchFamily="34" charset="0"/>
                <a:ea typeface="Segoe UI Historic" panose="020B0502040204020203" pitchFamily="34" charset="0"/>
                <a:cs typeface="Segoe UI Historic" panose="020B0502040204020203" pitchFamily="34" charset="0"/>
                <a:hlinkClick r:id="rId4">
                  <a:extLst>
                    <a:ext uri="{A12FA001-AC4F-418D-AE19-62706E023703}">
                      <ahyp:hlinkClr xmlns:ahyp="http://schemas.microsoft.com/office/drawing/2018/hyperlinkcolor" val="tx"/>
                    </a:ext>
                  </a:extLst>
                </a:hlinkClick>
              </a:rPr>
              <a:t>CABI Compendia datasheets</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 is used to generate a list</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Include that are absent from the selected ‘area at risk’ but present in ‘source areas’</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Initial list 9629 species</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Divide into taxonomic groups</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Remove species already in Florida</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Rank by number of global records</a:t>
            </a:r>
          </a:p>
        </p:txBody>
      </p:sp>
    </p:spTree>
    <p:extLst>
      <p:ext uri="{BB962C8B-B14F-4D97-AF65-F5344CB8AC3E}">
        <p14:creationId xmlns:p14="http://schemas.microsoft.com/office/powerpoint/2010/main" val="217462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Content Placeholder 4" descr="A group of people posing for a picture&#10;&#10;Description automatically generated">
            <a:extLst>
              <a:ext uri="{FF2B5EF4-FFF2-40B4-BE49-F238E27FC236}">
                <a16:creationId xmlns:a16="http://schemas.microsoft.com/office/drawing/2014/main" id="{D705BAE8-5D52-F94E-B952-8FF1283D2D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9B43751D-0C1B-AF41-8F07-6EE290625EDA}"/>
              </a:ext>
            </a:extLst>
          </p:cNvPr>
          <p:cNvSpPr txBox="1"/>
          <p:nvPr/>
        </p:nvSpPr>
        <p:spPr>
          <a:xfrm>
            <a:off x="3048" y="5293719"/>
            <a:ext cx="12188952" cy="1200329"/>
          </a:xfrm>
          <a:prstGeom prst="rect">
            <a:avLst/>
          </a:prstGeom>
          <a:solidFill>
            <a:schemeClr val="bg1">
              <a:alpha val="70000"/>
            </a:schemeClr>
          </a:solidFill>
        </p:spPr>
        <p:txBody>
          <a:bodyPr wrap="square" rtlCol="0">
            <a:spAutoFit/>
          </a:bodyPr>
          <a:lstStyle/>
          <a:p>
            <a:pPr algn="ctr">
              <a:spcAft>
                <a:spcPts val="600"/>
              </a:spcAft>
            </a:pPr>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Participants of the Horizon Scanning workshop that took place December 11-12, 2019 in Gainesville, FL</a:t>
            </a:r>
          </a:p>
        </p:txBody>
      </p:sp>
    </p:spTree>
    <p:extLst>
      <p:ext uri="{BB962C8B-B14F-4D97-AF65-F5344CB8AC3E}">
        <p14:creationId xmlns:p14="http://schemas.microsoft.com/office/powerpoint/2010/main" val="50199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DDCC9-65BB-1B4C-AF1F-FBB8A3FA3962}"/>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The Workshop</a:t>
            </a:r>
          </a:p>
        </p:txBody>
      </p:sp>
      <p:sp>
        <p:nvSpPr>
          <p:cNvPr id="8" name="Content Placeholder 7">
            <a:extLst>
              <a:ext uri="{FF2B5EF4-FFF2-40B4-BE49-F238E27FC236}">
                <a16:creationId xmlns:a16="http://schemas.microsoft.com/office/drawing/2014/main" id="{3F6F91AD-D796-8448-9A78-2CFB2E5EF1C9}"/>
              </a:ext>
            </a:extLst>
          </p:cNvPr>
          <p:cNvSpPr>
            <a:spLocks noGrp="1"/>
          </p:cNvSpPr>
          <p:nvPr>
            <p:ph idx="1"/>
          </p:nvPr>
        </p:nvSpPr>
        <p:spPr>
          <a:xfrm>
            <a:off x="838199" y="1416192"/>
            <a:ext cx="10515600" cy="4351338"/>
          </a:xfrm>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Presentations on the lists, pathways, rapid risk assessment tool</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Group discussion to refine methods</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Breakout sessions by taxonomic group to work on lists</a:t>
            </a:r>
          </a:p>
          <a:p>
            <a:pPr lvl="1"/>
            <a:r>
              <a:rPr lang="en-US" dirty="0">
                <a:latin typeface="Segoe UI Historic" panose="020B0502040204020203" pitchFamily="34" charset="0"/>
                <a:ea typeface="Segoe UI Historic" panose="020B0502040204020203" pitchFamily="34" charset="0"/>
                <a:cs typeface="Segoe UI Historic" panose="020B0502040204020203" pitchFamily="34" charset="0"/>
              </a:rPr>
              <a:t>Lists narrowed to between 100-250 species</a:t>
            </a:r>
          </a:p>
          <a:p>
            <a:pPr marL="0" indent="0">
              <a:buNone/>
            </a:pP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10" name="Content Placeholder 4" descr="A group of people sitting in front of a window&#10;&#10;Description automatically generated">
            <a:extLst>
              <a:ext uri="{FF2B5EF4-FFF2-40B4-BE49-F238E27FC236}">
                <a16:creationId xmlns:a16="http://schemas.microsoft.com/office/drawing/2014/main" id="{E2859565-EDC7-FC4D-A760-01C447186A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429000"/>
            <a:ext cx="4736251" cy="3157501"/>
          </a:xfrm>
          <a:prstGeom prst="rect">
            <a:avLst/>
          </a:prstGeom>
        </p:spPr>
      </p:pic>
      <p:pic>
        <p:nvPicPr>
          <p:cNvPr id="11" name="Picture 10" descr="A group of people standing around a bench&#10;&#10;Description automatically generated">
            <a:extLst>
              <a:ext uri="{FF2B5EF4-FFF2-40B4-BE49-F238E27FC236}">
                <a16:creationId xmlns:a16="http://schemas.microsoft.com/office/drawing/2014/main" id="{C648AF4B-4D98-7F42-985A-B7035E8EBD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00399" y="3426287"/>
            <a:ext cx="2391201" cy="3192786"/>
          </a:xfrm>
          <a:prstGeom prst="rect">
            <a:avLst/>
          </a:prstGeom>
        </p:spPr>
      </p:pic>
      <p:pic>
        <p:nvPicPr>
          <p:cNvPr id="12" name="Picture 11" descr="A group of people sitting at desks in a room&#10;&#10;Description automatically generated">
            <a:extLst>
              <a:ext uri="{FF2B5EF4-FFF2-40B4-BE49-F238E27FC236}">
                <a16:creationId xmlns:a16="http://schemas.microsoft.com/office/drawing/2014/main" id="{5BEA5525-6879-184F-8E73-2B503CD64B8C}"/>
              </a:ext>
            </a:extLst>
          </p:cNvPr>
          <p:cNvPicPr>
            <a:picLocks noChangeAspect="1"/>
          </p:cNvPicPr>
          <p:nvPr/>
        </p:nvPicPr>
        <p:blipFill>
          <a:blip r:embed="rId4"/>
          <a:stretch>
            <a:fillRect/>
          </a:stretch>
        </p:blipFill>
        <p:spPr>
          <a:xfrm>
            <a:off x="7451678" y="3426287"/>
            <a:ext cx="4740322" cy="3160214"/>
          </a:xfrm>
          <a:prstGeom prst="rect">
            <a:avLst/>
          </a:prstGeom>
        </p:spPr>
      </p:pic>
    </p:spTree>
    <p:extLst>
      <p:ext uri="{BB962C8B-B14F-4D97-AF65-F5344CB8AC3E}">
        <p14:creationId xmlns:p14="http://schemas.microsoft.com/office/powerpoint/2010/main" val="67289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16FD-C316-EB4A-A308-74E3C6524579}"/>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Pathways</a:t>
            </a:r>
          </a:p>
        </p:txBody>
      </p:sp>
      <p:sp>
        <p:nvSpPr>
          <p:cNvPr id="5" name="TextBox 4">
            <a:extLst>
              <a:ext uri="{FF2B5EF4-FFF2-40B4-BE49-F238E27FC236}">
                <a16:creationId xmlns:a16="http://schemas.microsoft.com/office/drawing/2014/main" id="{F5D83967-4313-7C42-B4D8-708B5ECD6351}"/>
              </a:ext>
            </a:extLst>
          </p:cNvPr>
          <p:cNvSpPr txBox="1"/>
          <p:nvPr/>
        </p:nvSpPr>
        <p:spPr>
          <a:xfrm>
            <a:off x="4868058" y="6466821"/>
            <a:ext cx="2114810" cy="369332"/>
          </a:xfrm>
          <a:prstGeom prst="rect">
            <a:avLst/>
          </a:prstGeom>
          <a:noFill/>
        </p:spPr>
        <p:txBody>
          <a:bodyPr wrap="none" rtlCol="0">
            <a:spAutoFit/>
          </a:bodyPr>
          <a:lstStyle/>
          <a:p>
            <a:r>
              <a:rPr lang="en-US" dirty="0"/>
              <a:t>Harrower et al. 2018</a:t>
            </a:r>
          </a:p>
        </p:txBody>
      </p:sp>
      <p:pic>
        <p:nvPicPr>
          <p:cNvPr id="6" name="Picture 5">
            <a:extLst>
              <a:ext uri="{FF2B5EF4-FFF2-40B4-BE49-F238E27FC236}">
                <a16:creationId xmlns:a16="http://schemas.microsoft.com/office/drawing/2014/main" id="{33DFC9D0-3217-3649-850B-BF1DD6B365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280" y="4504024"/>
            <a:ext cx="2863284" cy="2147463"/>
          </a:xfrm>
          <a:prstGeom prst="rect">
            <a:avLst/>
          </a:prstGeom>
        </p:spPr>
      </p:pic>
      <p:sp>
        <p:nvSpPr>
          <p:cNvPr id="7" name="Rounded Rectangle 6">
            <a:extLst>
              <a:ext uri="{FF2B5EF4-FFF2-40B4-BE49-F238E27FC236}">
                <a16:creationId xmlns:a16="http://schemas.microsoft.com/office/drawing/2014/main" id="{E9B6A14A-34C2-584B-9782-014C342E3E4E}"/>
              </a:ext>
            </a:extLst>
          </p:cNvPr>
          <p:cNvSpPr/>
          <p:nvPr/>
        </p:nvSpPr>
        <p:spPr>
          <a:xfrm>
            <a:off x="977031" y="1828800"/>
            <a:ext cx="2837144" cy="741623"/>
          </a:xfrm>
          <a:prstGeom prst="roundRect">
            <a:avLst/>
          </a:prstGeom>
          <a:solidFill>
            <a:schemeClr val="accent4">
              <a:lumMod val="40000"/>
              <a:lumOff val="60000"/>
            </a:schemeClr>
          </a:solidFill>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Dispersal</a:t>
            </a:r>
          </a:p>
        </p:txBody>
      </p:sp>
      <p:sp>
        <p:nvSpPr>
          <p:cNvPr id="11" name="Rounded Rectangle 10">
            <a:extLst>
              <a:ext uri="{FF2B5EF4-FFF2-40B4-BE49-F238E27FC236}">
                <a16:creationId xmlns:a16="http://schemas.microsoft.com/office/drawing/2014/main" id="{3E7556E4-836F-8947-B12E-FEDE2807A611}"/>
              </a:ext>
            </a:extLst>
          </p:cNvPr>
          <p:cNvSpPr/>
          <p:nvPr/>
        </p:nvSpPr>
        <p:spPr>
          <a:xfrm>
            <a:off x="8200895" y="1828800"/>
            <a:ext cx="2837144" cy="741623"/>
          </a:xfrm>
          <a:prstGeom prst="roundRect">
            <a:avLst/>
          </a:prstGeom>
          <a:solidFill>
            <a:schemeClr val="accent4">
              <a:lumMod val="40000"/>
              <a:lumOff val="60000"/>
            </a:schemeClr>
          </a:solidFill>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Movement of commodity</a:t>
            </a:r>
          </a:p>
        </p:txBody>
      </p:sp>
      <p:sp>
        <p:nvSpPr>
          <p:cNvPr id="12" name="Rounded Rectangle 11">
            <a:extLst>
              <a:ext uri="{FF2B5EF4-FFF2-40B4-BE49-F238E27FC236}">
                <a16:creationId xmlns:a16="http://schemas.microsoft.com/office/drawing/2014/main" id="{CECAF368-1A96-7F44-861D-2F8AC7062C04}"/>
              </a:ext>
            </a:extLst>
          </p:cNvPr>
          <p:cNvSpPr/>
          <p:nvPr/>
        </p:nvSpPr>
        <p:spPr>
          <a:xfrm>
            <a:off x="4588963" y="1828800"/>
            <a:ext cx="2837144" cy="741623"/>
          </a:xfrm>
          <a:prstGeom prst="roundRect">
            <a:avLst/>
          </a:prstGeom>
          <a:solidFill>
            <a:schemeClr val="accent4">
              <a:lumMod val="40000"/>
              <a:lumOff val="60000"/>
            </a:schemeClr>
          </a:solidFill>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Vector</a:t>
            </a:r>
          </a:p>
        </p:txBody>
      </p:sp>
      <p:cxnSp>
        <p:nvCxnSpPr>
          <p:cNvPr id="14" name="Straight Connector 13">
            <a:extLst>
              <a:ext uri="{FF2B5EF4-FFF2-40B4-BE49-F238E27FC236}">
                <a16:creationId xmlns:a16="http://schemas.microsoft.com/office/drawing/2014/main" id="{3579E3B7-414B-1C41-8C7E-35B0083C2BC5}"/>
              </a:ext>
            </a:extLst>
          </p:cNvPr>
          <p:cNvCxnSpPr>
            <a:cxnSpLocks/>
          </p:cNvCxnSpPr>
          <p:nvPr/>
        </p:nvCxnSpPr>
        <p:spPr>
          <a:xfrm>
            <a:off x="2395603" y="2708535"/>
            <a:ext cx="0" cy="4392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5C151E-E643-6349-8B6A-49C4D75155EB}"/>
              </a:ext>
            </a:extLst>
          </p:cNvPr>
          <p:cNvCxnSpPr>
            <a:cxnSpLocks/>
          </p:cNvCxnSpPr>
          <p:nvPr/>
        </p:nvCxnSpPr>
        <p:spPr>
          <a:xfrm>
            <a:off x="9619467" y="2716629"/>
            <a:ext cx="0" cy="4392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514B12-AC99-0548-9AB3-A84642E95C8A}"/>
              </a:ext>
            </a:extLst>
          </p:cNvPr>
          <p:cNvCxnSpPr>
            <a:cxnSpLocks/>
          </p:cNvCxnSpPr>
          <p:nvPr/>
        </p:nvCxnSpPr>
        <p:spPr>
          <a:xfrm>
            <a:off x="6007535" y="2716629"/>
            <a:ext cx="0" cy="43926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C24CE57-72BA-3C4C-944C-E41C2EB6BD17}"/>
              </a:ext>
            </a:extLst>
          </p:cNvPr>
          <p:cNvSpPr/>
          <p:nvPr/>
        </p:nvSpPr>
        <p:spPr>
          <a:xfrm>
            <a:off x="1010814" y="3364248"/>
            <a:ext cx="2769578" cy="923330"/>
          </a:xfrm>
          <a:prstGeom prst="rect">
            <a:avLst/>
          </a:prstGeom>
        </p:spPr>
        <p:txBody>
          <a:bodyPr wrap="square">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Release in nature</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Escape from confinement</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Transport contaminant</a:t>
            </a:r>
            <a:endParaRPr lang="en-US" dirty="0"/>
          </a:p>
        </p:txBody>
      </p:sp>
      <p:sp>
        <p:nvSpPr>
          <p:cNvPr id="18" name="Rectangle 17">
            <a:extLst>
              <a:ext uri="{FF2B5EF4-FFF2-40B4-BE49-F238E27FC236}">
                <a16:creationId xmlns:a16="http://schemas.microsoft.com/office/drawing/2014/main" id="{6564A292-A32A-B745-8E68-A17D131FD36E}"/>
              </a:ext>
            </a:extLst>
          </p:cNvPr>
          <p:cNvSpPr/>
          <p:nvPr/>
        </p:nvSpPr>
        <p:spPr>
          <a:xfrm>
            <a:off x="4908901" y="3638209"/>
            <a:ext cx="2197268" cy="369332"/>
          </a:xfrm>
          <a:prstGeom prst="rect">
            <a:avLst/>
          </a:prstGeom>
        </p:spPr>
        <p:txBody>
          <a:bodyPr wrap="none">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Transport stowaway</a:t>
            </a:r>
          </a:p>
        </p:txBody>
      </p:sp>
      <p:sp>
        <p:nvSpPr>
          <p:cNvPr id="21" name="Rectangle 20">
            <a:extLst>
              <a:ext uri="{FF2B5EF4-FFF2-40B4-BE49-F238E27FC236}">
                <a16:creationId xmlns:a16="http://schemas.microsoft.com/office/drawing/2014/main" id="{490BDF51-F26D-FB49-B47E-E997A54D24E9}"/>
              </a:ext>
            </a:extLst>
          </p:cNvPr>
          <p:cNvSpPr/>
          <p:nvPr/>
        </p:nvSpPr>
        <p:spPr>
          <a:xfrm>
            <a:off x="9055722" y="3499710"/>
            <a:ext cx="1127490" cy="646331"/>
          </a:xfrm>
          <a:prstGeom prst="rect">
            <a:avLst/>
          </a:prstGeom>
        </p:spPr>
        <p:txBody>
          <a:bodyPr wrap="square">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Corridor</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Unaided</a:t>
            </a:r>
          </a:p>
        </p:txBody>
      </p:sp>
      <p:pic>
        <p:nvPicPr>
          <p:cNvPr id="24" name="Picture 23" descr="A picture containing outdoor, water, bird, large&#10;&#10;Description automatically generated">
            <a:extLst>
              <a:ext uri="{FF2B5EF4-FFF2-40B4-BE49-F238E27FC236}">
                <a16:creationId xmlns:a16="http://schemas.microsoft.com/office/drawing/2014/main" id="{38042C5C-5038-4546-B3D2-7A8740B0BD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5698" y="4812494"/>
            <a:ext cx="3443673" cy="1530522"/>
          </a:xfrm>
          <a:prstGeom prst="rect">
            <a:avLst/>
          </a:prstGeom>
          <a:ln w="38100">
            <a:noFill/>
          </a:ln>
        </p:spPr>
      </p:pic>
      <p:sp>
        <p:nvSpPr>
          <p:cNvPr id="25" name="TextBox 24">
            <a:extLst>
              <a:ext uri="{FF2B5EF4-FFF2-40B4-BE49-F238E27FC236}">
                <a16:creationId xmlns:a16="http://schemas.microsoft.com/office/drawing/2014/main" id="{EBD2B00E-4396-5744-B62C-36CE191A1C58}"/>
              </a:ext>
            </a:extLst>
          </p:cNvPr>
          <p:cNvSpPr txBox="1"/>
          <p:nvPr/>
        </p:nvSpPr>
        <p:spPr>
          <a:xfrm>
            <a:off x="4562823" y="6127572"/>
            <a:ext cx="2863284" cy="215444"/>
          </a:xfrm>
          <a:prstGeom prst="rect">
            <a:avLst/>
          </a:prstGeom>
          <a:noFill/>
        </p:spPr>
        <p:txBody>
          <a:bodyPr wrap="none" rtlCol="0">
            <a:spAutoFit/>
          </a:bodyPr>
          <a:lstStyle/>
          <a:p>
            <a:r>
              <a:rPr lang="en-US" sz="800" dirty="0">
                <a:solidFill>
                  <a:schemeClr val="bg2"/>
                </a:solidFill>
              </a:rPr>
              <a:t>https://</a:t>
            </a:r>
            <a:r>
              <a:rPr lang="en-US" sz="800" dirty="0" err="1">
                <a:solidFill>
                  <a:schemeClr val="bg2"/>
                </a:solidFill>
              </a:rPr>
              <a:t>mfame.guru</a:t>
            </a:r>
            <a:r>
              <a:rPr lang="en-US" sz="800" dirty="0">
                <a:solidFill>
                  <a:schemeClr val="bg2"/>
                </a:solidFill>
              </a:rPr>
              <a:t>/need-know-hull-fouling-</a:t>
            </a:r>
            <a:r>
              <a:rPr lang="en-US" sz="800" dirty="0" err="1">
                <a:solidFill>
                  <a:schemeClr val="bg2"/>
                </a:solidFill>
              </a:rPr>
              <a:t>intertankos</a:t>
            </a:r>
            <a:r>
              <a:rPr lang="en-US" sz="800" dirty="0">
                <a:solidFill>
                  <a:schemeClr val="bg2"/>
                </a:solidFill>
              </a:rPr>
              <a:t>-guide/</a:t>
            </a:r>
          </a:p>
        </p:txBody>
      </p:sp>
      <p:pic>
        <p:nvPicPr>
          <p:cNvPr id="28" name="Picture 27">
            <a:extLst>
              <a:ext uri="{FF2B5EF4-FFF2-40B4-BE49-F238E27FC236}">
                <a16:creationId xmlns:a16="http://schemas.microsoft.com/office/drawing/2014/main" id="{4FCECD9C-1923-5D40-A8E8-5746FF888A0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13362" y="4671335"/>
            <a:ext cx="3212209" cy="1980152"/>
          </a:xfrm>
          <a:prstGeom prst="rect">
            <a:avLst/>
          </a:prstGeom>
        </p:spPr>
      </p:pic>
    </p:spTree>
    <p:extLst>
      <p:ext uri="{BB962C8B-B14F-4D97-AF65-F5344CB8AC3E}">
        <p14:creationId xmlns:p14="http://schemas.microsoft.com/office/powerpoint/2010/main" val="356931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7" grpId="0"/>
      <p:bldP spid="18" grpId="0"/>
      <p:bldP spid="21"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5B18-BD79-204B-9970-B9F7149D43AA}"/>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Rapid screening tool</a:t>
            </a:r>
          </a:p>
        </p:txBody>
      </p:sp>
      <p:pic>
        <p:nvPicPr>
          <p:cNvPr id="4" name="Content Placeholder 3" descr="A picture containing knife&#10;&#10;Description automatically generated">
            <a:extLst>
              <a:ext uri="{FF2B5EF4-FFF2-40B4-BE49-F238E27FC236}">
                <a16:creationId xmlns:a16="http://schemas.microsoft.com/office/drawing/2014/main" id="{3BA40202-E524-8143-86CF-BDABF42CE73C}"/>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383988" y="2019107"/>
            <a:ext cx="9424023" cy="1409893"/>
          </a:xfrm>
          <a:prstGeom prst="rect">
            <a:avLst/>
          </a:prstGeom>
          <a:ln>
            <a:noFill/>
          </a:ln>
          <a:effectLst/>
        </p:spPr>
      </p:pic>
      <p:sp>
        <p:nvSpPr>
          <p:cNvPr id="6" name="Content Placeholder 4">
            <a:extLst>
              <a:ext uri="{FF2B5EF4-FFF2-40B4-BE49-F238E27FC236}">
                <a16:creationId xmlns:a16="http://schemas.microsoft.com/office/drawing/2014/main" id="{E048DE74-5FFB-9B44-806B-D4A393D9E873}"/>
              </a:ext>
            </a:extLst>
          </p:cNvPr>
          <p:cNvSpPr txBox="1">
            <a:spLocks/>
          </p:cNvSpPr>
          <p:nvPr/>
        </p:nvSpPr>
        <p:spPr>
          <a:xfrm>
            <a:off x="662956" y="4135199"/>
            <a:ext cx="10809074" cy="1806648"/>
          </a:xfrm>
          <a:prstGeom prst="rect">
            <a:avLst/>
          </a:prstGeom>
          <a:solidFill>
            <a:schemeClr val="accent6">
              <a:lumMod val="40000"/>
              <a:lumOff val="60000"/>
            </a:schemeClr>
          </a:solidFill>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Confidence</a:t>
            </a:r>
          </a:p>
          <a:p>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For each likelihood score </a:t>
            </a:r>
          </a:p>
          <a:p>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An overall confidence estimate for the final score </a:t>
            </a:r>
          </a:p>
          <a:p>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high, moderate, low, very low</a:t>
            </a:r>
          </a:p>
        </p:txBody>
      </p:sp>
    </p:spTree>
    <p:extLst>
      <p:ext uri="{BB962C8B-B14F-4D97-AF65-F5344CB8AC3E}">
        <p14:creationId xmlns:p14="http://schemas.microsoft.com/office/powerpoint/2010/main" val="72898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7464</TotalTime>
  <Words>1067</Words>
  <Application>Microsoft Macintosh PowerPoint</Application>
  <PresentationFormat>Widescreen</PresentationFormat>
  <Paragraphs>194</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Segoe UI Historic</vt:lpstr>
      <vt:lpstr>Office Theme</vt:lpstr>
      <vt:lpstr>Using Horizon Scanning, rapid risk assessment, and consensus building identify invasive species threats to the state of Florida, U.S.</vt:lpstr>
      <vt:lpstr>Context</vt:lpstr>
      <vt:lpstr>Goals</vt:lpstr>
      <vt:lpstr>Meeting preparations</vt:lpstr>
      <vt:lpstr>PowerPoint Presentation</vt:lpstr>
      <vt:lpstr>PowerPoint Presentation</vt:lpstr>
      <vt:lpstr>The Workshop</vt:lpstr>
      <vt:lpstr>Pathways</vt:lpstr>
      <vt:lpstr>Rapid screening tool</vt:lpstr>
      <vt:lpstr>Criteria for scoring-Arrival</vt:lpstr>
      <vt:lpstr>Criteria for scoring-Establishment</vt:lpstr>
      <vt:lpstr>Criteria for scoring-Impacts</vt:lpstr>
      <vt:lpstr>Preliminary risk designations</vt:lpstr>
      <vt:lpstr>Review phase</vt:lpstr>
      <vt:lpstr>Preliminary results</vt:lpstr>
      <vt:lpstr>Preliminary results-Marine</vt:lpstr>
      <vt:lpstr>Preliminary results-Terrestrial invertebrates</vt:lpstr>
      <vt:lpstr>Preliminary results-Aquatic invertebrates</vt:lpstr>
      <vt:lpstr>Preliminary results-Plants</vt:lpstr>
      <vt:lpstr>Preliminary results-Vertebrates</vt:lpstr>
      <vt:lpstr>Next steps</vt:lpstr>
      <vt:lpstr>Special thanks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Horizon Scanning, rapid risk assessment, and consensus building  identify invasive species threats to the state of Florida, U.S.</dc:title>
  <dc:creator>Lieurance,Deah</dc:creator>
  <cp:lastModifiedBy>Lieurance,Deah</cp:lastModifiedBy>
  <cp:revision>73</cp:revision>
  <dcterms:created xsi:type="dcterms:W3CDTF">2020-10-01T12:59:40Z</dcterms:created>
  <dcterms:modified xsi:type="dcterms:W3CDTF">2021-04-20T13:56:22Z</dcterms:modified>
</cp:coreProperties>
</file>