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7" r:id="rId3"/>
    <p:sldId id="261" r:id="rId4"/>
    <p:sldId id="266" r:id="rId5"/>
    <p:sldId id="274" r:id="rId6"/>
    <p:sldId id="275" r:id="rId7"/>
    <p:sldId id="288" r:id="rId8"/>
    <p:sldId id="279" r:id="rId9"/>
    <p:sldId id="270" r:id="rId10"/>
    <p:sldId id="269" r:id="rId11"/>
    <p:sldId id="264" r:id="rId12"/>
    <p:sldId id="290" r:id="rId13"/>
    <p:sldId id="273" r:id="rId14"/>
    <p:sldId id="268" r:id="rId15"/>
    <p:sldId id="263" r:id="rId16"/>
    <p:sldId id="272" r:id="rId17"/>
    <p:sldId id="282" r:id="rId18"/>
    <p:sldId id="283" r:id="rId19"/>
    <p:sldId id="289" r:id="rId20"/>
    <p:sldId id="285" r:id="rId21"/>
    <p:sldId id="284" r:id="rId22"/>
    <p:sldId id="286" r:id="rId23"/>
    <p:sldId id="280" r:id="rId24"/>
    <p:sldId id="262" r:id="rId25"/>
    <p:sldId id="276" r:id="rId26"/>
    <p:sldId id="259" r:id="rId27"/>
    <p:sldId id="267" r:id="rId28"/>
    <p:sldId id="28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3" autoAdjust="0"/>
    <p:restoredTop sz="72420" autoAdjust="0"/>
  </p:normalViewPr>
  <p:slideViewPr>
    <p:cSldViewPr snapToGrid="0">
      <p:cViewPr varScale="1">
        <p:scale>
          <a:sx n="75" d="100"/>
          <a:sy n="75" d="100"/>
        </p:scale>
        <p:origin x="632" y="5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6CC490-EDB4-468B-8A3C-3AAB0F21DC47}"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59062B-E30E-4C61-BE58-7AFDE6314A8E}" type="slidenum">
              <a:rPr lang="en-US" smtClean="0"/>
              <a:t>‹#›</a:t>
            </a:fld>
            <a:endParaRPr lang="en-US"/>
          </a:p>
        </p:txBody>
      </p:sp>
    </p:spTree>
    <p:extLst>
      <p:ext uri="{BB962C8B-B14F-4D97-AF65-F5344CB8AC3E}">
        <p14:creationId xmlns:p14="http://schemas.microsoft.com/office/powerpoint/2010/main" val="3101861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inviting me to give this presentation.</a:t>
            </a:r>
            <a:r>
              <a:rPr lang="en-US" baseline="0" dirty="0" smtClean="0"/>
              <a:t> My goal is to erase your confusion about what the Lacey Act </a:t>
            </a:r>
            <a:r>
              <a:rPr lang="en-US" baseline="0" dirty="0" smtClean="0"/>
              <a:t>is. Let’s </a:t>
            </a:r>
            <a:r>
              <a:rPr lang="en-US" baseline="0" dirty="0" smtClean="0"/>
              <a:t>see if I can do that! The photo is of John </a:t>
            </a:r>
            <a:r>
              <a:rPr lang="en-US" baseline="0" dirty="0" smtClean="0"/>
              <a:t>Fletcher </a:t>
            </a:r>
            <a:r>
              <a:rPr lang="en-US" baseline="0" dirty="0" smtClean="0"/>
              <a:t>Lacey, U.S. Representative from Iowa, who introduced the bill in 1900 that forever more became known as the Lacey Act. If only he knew how foresighted he was </a:t>
            </a:r>
            <a:r>
              <a:rPr lang="en-US" baseline="0" dirty="0" smtClean="0"/>
              <a:t>for conservation and </a:t>
            </a:r>
            <a:r>
              <a:rPr lang="en-US" baseline="0" dirty="0" smtClean="0"/>
              <a:t>how long his legacy would last</a:t>
            </a:r>
            <a:r>
              <a:rPr lang="en-US" baseline="0" dirty="0" smtClean="0"/>
              <a:t>! And, may I add, how long the confusion over his name would last!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a:t>
            </a:fld>
            <a:endParaRPr lang="en-US"/>
          </a:p>
        </p:txBody>
      </p:sp>
    </p:spTree>
    <p:extLst>
      <p:ext uri="{BB962C8B-B14F-4D97-AF65-F5344CB8AC3E}">
        <p14:creationId xmlns:p14="http://schemas.microsoft.com/office/powerpoint/2010/main" val="177511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title</a:t>
            </a:r>
            <a:r>
              <a:rPr lang="en-US" dirty="0" smtClean="0"/>
              <a:t>18 – is basic, prohibitions do not include export, sale, possession, etc. Title 16 is very broad!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10</a:t>
            </a:fld>
            <a:endParaRPr lang="en-US"/>
          </a:p>
        </p:txBody>
      </p:sp>
    </p:spTree>
    <p:extLst>
      <p:ext uri="{BB962C8B-B14F-4D97-AF65-F5344CB8AC3E}">
        <p14:creationId xmlns:p14="http://schemas.microsoft.com/office/powerpoint/2010/main" val="361565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18 – strict liability</a:t>
            </a:r>
            <a:r>
              <a:rPr lang="en-US" baseline="0" dirty="0" smtClean="0"/>
              <a:t> </a:t>
            </a:r>
            <a:r>
              <a:rPr lang="en-US" baseline="0" dirty="0" smtClean="0"/>
              <a:t>standard– you don’t </a:t>
            </a:r>
            <a:r>
              <a:rPr lang="en-US" baseline="0" dirty="0" smtClean="0"/>
              <a:t>have to know what the law </a:t>
            </a:r>
            <a:r>
              <a:rPr lang="en-US" baseline="0" dirty="0" smtClean="0"/>
              <a:t>is, if you violate it, it doesn’t matter that you didn’t know. </a:t>
            </a:r>
            <a:r>
              <a:rPr lang="en-US" baseline="0" dirty="0" smtClean="0"/>
              <a:t>Liable </a:t>
            </a:r>
            <a:r>
              <a:rPr lang="en-US" sz="1200" b="0" u="none" strike="noStrike" kern="1200" dirty="0" smtClean="0">
                <a:solidFill>
                  <a:schemeClr val="tx1"/>
                </a:solidFill>
                <a:effectLst/>
                <a:latin typeface="+mn-lt"/>
                <a:ea typeface="+mn-ea"/>
                <a:cs typeface="+mn-cs"/>
              </a:rPr>
              <a:t>regardless of what person’s intent or mental state was when committing the action.</a:t>
            </a:r>
          </a:p>
          <a:p>
            <a:endParaRPr lang="en-US" sz="1200" b="0" u="none" strike="noStrike" kern="1200" dirty="0" smtClean="0">
              <a:solidFill>
                <a:schemeClr val="tx1"/>
              </a:solidFill>
              <a:effectLst/>
              <a:latin typeface="+mn-lt"/>
              <a:ea typeface="+mn-ea"/>
              <a:cs typeface="+mn-cs"/>
            </a:endParaRPr>
          </a:p>
          <a:p>
            <a:r>
              <a:rPr lang="en-US" dirty="0" smtClean="0"/>
              <a:t>Title 16 – misdemeanor penalties section 3373 (d) (2) any person who </a:t>
            </a:r>
            <a:r>
              <a:rPr lang="en-US" u="sng" dirty="0" smtClean="0"/>
              <a:t>knowingly</a:t>
            </a:r>
            <a:r>
              <a:rPr lang="en-US" dirty="0" smtClean="0"/>
              <a:t> violates</a:t>
            </a:r>
            <a:r>
              <a:rPr lang="en-US" baseline="0" dirty="0" smtClean="0"/>
              <a:t> 3372 (for example, has knowledge that he or she is transporting zebra mussels AND </a:t>
            </a:r>
            <a:r>
              <a:rPr lang="en-US" u="sng" baseline="0" dirty="0" smtClean="0"/>
              <a:t>in the exercise of due care </a:t>
            </a:r>
            <a:r>
              <a:rPr lang="en-US" baseline="0" dirty="0" smtClean="0"/>
              <a:t>should have known that the mussels were taken transported possessed or sold in violation of some law, is a Class A misdemeanor</a:t>
            </a:r>
            <a:r>
              <a:rPr lang="en-US" baseline="0" dirty="0" smtClean="0"/>
              <a:t>.</a:t>
            </a:r>
          </a:p>
          <a:p>
            <a:endParaRPr lang="en-US" baseline="0" dirty="0" smtClean="0"/>
          </a:p>
          <a:p>
            <a:r>
              <a:rPr lang="en-US" baseline="0" dirty="0" smtClean="0"/>
              <a:t>Lacey Act provides Civil, criminal, and forfeiture penalties</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11</a:t>
            </a:fld>
            <a:endParaRPr lang="en-US"/>
          </a:p>
        </p:txBody>
      </p:sp>
    </p:spTree>
    <p:extLst>
      <p:ext uri="{BB962C8B-B14F-4D97-AF65-F5344CB8AC3E}">
        <p14:creationId xmlns:p14="http://schemas.microsoft.com/office/powerpoint/2010/main" val="3552323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Confusion on when taxa of organisms were added. By the way, some of these amendments are</a:t>
            </a:r>
            <a:r>
              <a:rPr lang="en-US" baseline="0" dirty="0" smtClean="0"/>
              <a:t> called the Lacey Act Amendments of 1981, and the Lacey Act Amendments of 2008. The punchline is coming in a few slides.</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12</a:t>
            </a:fld>
            <a:endParaRPr lang="en-US"/>
          </a:p>
        </p:txBody>
      </p:sp>
    </p:spTree>
    <p:extLst>
      <p:ext uri="{BB962C8B-B14F-4D97-AF65-F5344CB8AC3E}">
        <p14:creationId xmlns:p14="http://schemas.microsoft.com/office/powerpoint/2010/main" val="123841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a:t>
            </a:r>
            <a:r>
              <a:rPr lang="en-US" baseline="0" dirty="0" smtClean="0"/>
              <a:t> about the interstate transport aspect of injurious wildlife. </a:t>
            </a:r>
            <a:r>
              <a:rPr lang="en-US" baseline="0" dirty="0" smtClean="0"/>
              <a:t>The intent </a:t>
            </a:r>
            <a:r>
              <a:rPr lang="en-US" baseline="0" dirty="0" smtClean="0"/>
              <a:t>of </a:t>
            </a:r>
            <a:r>
              <a:rPr lang="en-US" baseline="0" dirty="0" smtClean="0"/>
              <a:t>Congress in 1900 that I showed you before showed that it was </a:t>
            </a:r>
            <a:r>
              <a:rPr lang="en-US" baseline="0" dirty="0" smtClean="0"/>
              <a:t>unlawful to transport from one State to another any foreign animals or birds the importation of which </a:t>
            </a:r>
            <a:r>
              <a:rPr lang="en-US" baseline="0" dirty="0" smtClean="0"/>
              <a:t>was </a:t>
            </a:r>
            <a:r>
              <a:rPr lang="en-US" baseline="0" dirty="0" smtClean="0"/>
              <a:t>prohibited. The 1960 amendment uses the language “between.” For the last few decades, the Department of the Interior interpreted the “between” part as between States, considering the continental United States as separate entities, not one collective entity.</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13</a:t>
            </a:fld>
            <a:endParaRPr lang="en-US"/>
          </a:p>
        </p:txBody>
      </p:sp>
    </p:spTree>
    <p:extLst>
      <p:ext uri="{BB962C8B-B14F-4D97-AF65-F5344CB8AC3E}">
        <p14:creationId xmlns:p14="http://schemas.microsoft.com/office/powerpoint/2010/main" val="2132966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for the court case that got</a:t>
            </a:r>
            <a:r>
              <a:rPr lang="en-US" baseline="0" dirty="0" smtClean="0"/>
              <a:t> us into this discussion. </a:t>
            </a:r>
            <a:r>
              <a:rPr lang="en-US" dirty="0" smtClean="0"/>
              <a:t>We were sued</a:t>
            </a:r>
            <a:r>
              <a:rPr lang="en-US" baseline="0" dirty="0" smtClean="0"/>
              <a:t> in 2013, and the case ended in appeals court in 2017. The case was based on complaints about our large constrictor snake regulation, but the only complaint we lost was on our interpretation of the statute regarding interstate transport</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DB59062B-E30E-4C61-BE58-7AFDE6314A8E}" type="slidenum">
              <a:rPr lang="en-US" smtClean="0"/>
              <a:t>14</a:t>
            </a:fld>
            <a:endParaRPr lang="en-US"/>
          </a:p>
        </p:txBody>
      </p:sp>
    </p:spTree>
    <p:extLst>
      <p:ext uri="{BB962C8B-B14F-4D97-AF65-F5344CB8AC3E}">
        <p14:creationId xmlns:p14="http://schemas.microsoft.com/office/powerpoint/2010/main" val="1177469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a:t>
            </a:r>
            <a:r>
              <a:rPr lang="en-US" dirty="0" smtClean="0"/>
              <a:t>appeals court’s </a:t>
            </a:r>
            <a:r>
              <a:rPr lang="en-US" dirty="0" smtClean="0"/>
              <a:t>decision. The judges keyed in on the word “between,” saying that the continental United States is one unit, and the other jurisdictions</a:t>
            </a:r>
            <a:r>
              <a:rPr lang="en-US" baseline="0" dirty="0" smtClean="0"/>
              <a:t> are separate.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15</a:t>
            </a:fld>
            <a:endParaRPr lang="en-US"/>
          </a:p>
        </p:txBody>
      </p:sp>
    </p:spTree>
    <p:extLst>
      <p:ext uri="{BB962C8B-B14F-4D97-AF65-F5344CB8AC3E}">
        <p14:creationId xmlns:p14="http://schemas.microsoft.com/office/powerpoint/2010/main" val="2044599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bill that was just recently introduced</a:t>
            </a:r>
            <a:r>
              <a:rPr lang="en-US" baseline="0" dirty="0" smtClean="0"/>
              <a:t> by Senators Rubio and </a:t>
            </a:r>
            <a:r>
              <a:rPr lang="en-US" baseline="0" dirty="0" smtClean="0"/>
              <a:t>Schatz, so it’s b</a:t>
            </a:r>
            <a:r>
              <a:rPr lang="en-US" dirty="0" smtClean="0"/>
              <a:t>ipartisan</a:t>
            </a:r>
            <a:r>
              <a:rPr lang="en-US" dirty="0" smtClean="0"/>
              <a:t>. </a:t>
            </a:r>
            <a:r>
              <a:rPr lang="en-US" dirty="0" smtClean="0"/>
              <a:t>The language inserted into the bill is intended to</a:t>
            </a:r>
            <a:r>
              <a:rPr lang="en-US" baseline="0" dirty="0" smtClean="0"/>
              <a:t> clarify </a:t>
            </a:r>
            <a:r>
              <a:rPr lang="en-US" baseline="0" dirty="0" smtClean="0"/>
              <a:t>the interstate issue. It also adds emergency listing authority to the end of the paragraph, which is not shown here. And it also adds a new category for nonnative species not yet in trade in the United States, but that’s not the focus of this presentation. </a:t>
            </a:r>
          </a:p>
          <a:p>
            <a:r>
              <a:rPr lang="en-US" dirty="0" smtClean="0"/>
              <a:t>Advantages to amending to 18</a:t>
            </a:r>
            <a:r>
              <a:rPr lang="en-US" baseline="0" dirty="0" smtClean="0"/>
              <a:t> USC 42:</a:t>
            </a:r>
          </a:p>
          <a:p>
            <a:r>
              <a:rPr lang="en-US" baseline="0" dirty="0" smtClean="0"/>
              <a:t>More likely to get passed because the changes are </a:t>
            </a:r>
            <a:r>
              <a:rPr lang="en-US" baseline="0" dirty="0" smtClean="0"/>
              <a:t>minimal. By the way, the short title of this is “T</a:t>
            </a:r>
            <a:r>
              <a:rPr lang="en-US" b="1" baseline="0" dirty="0" smtClean="0"/>
              <a:t>he Lacey Act Amendments of 2021” </a:t>
            </a:r>
            <a:r>
              <a:rPr lang="en-US" dirty="0" smtClean="0"/>
              <a:t>Referred to the Committee on Environment and Public Works. </a:t>
            </a:r>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16</a:t>
            </a:fld>
            <a:endParaRPr lang="en-US"/>
          </a:p>
        </p:txBody>
      </p:sp>
    </p:spTree>
    <p:extLst>
      <p:ext uri="{BB962C8B-B14F-4D97-AF65-F5344CB8AC3E}">
        <p14:creationId xmlns:p14="http://schemas.microsoft.com/office/powerpoint/2010/main" val="2035385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HR 6362, </a:t>
            </a:r>
            <a:r>
              <a:rPr lang="en-US" dirty="0" smtClean="0"/>
              <a:t>a bill that would replace the current injurious provisions, although the existing injurious species would be grandfathered in. It would have its</a:t>
            </a:r>
            <a:r>
              <a:rPr lang="en-US" baseline="0" dirty="0" smtClean="0"/>
              <a:t> own name “Invasive Fish and Wildlife Prevention Act,” so it wouldn’t be confused with the “Lacey Act” name. It was in the 115</a:t>
            </a:r>
            <a:r>
              <a:rPr lang="en-US" baseline="30000" dirty="0" smtClean="0"/>
              <a:t>th</a:t>
            </a:r>
            <a:r>
              <a:rPr lang="en-US" baseline="0" dirty="0" smtClean="0"/>
              <a:t> Congress but has not been reintroduced. It could be at any time.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It’s also bipartisan, with Sen. Kirsten Gillibrand of NY. </a:t>
            </a:r>
            <a:r>
              <a:rPr lang="en-US" baseline="0" dirty="0" smtClean="0"/>
              <a:t>It would expand the statute more in line with the scope of the Endangered Species Act. It would have a set of definitions; new authorities, such as any listing any invertebrate taxa; fee collection for live wildlife shipments; grants to States and Indian tribes. Also includes a section on prevention of wildlife pathogens and parasites, but that may </a:t>
            </a:r>
            <a:r>
              <a:rPr lang="en-US" baseline="0" dirty="0" smtClean="0"/>
              <a:t>or may not </a:t>
            </a:r>
            <a:r>
              <a:rPr lang="en-US" baseline="0" dirty="0" smtClean="0"/>
              <a:t>be in future versions.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https://www.congress.gov/115/bills/hr6362/BILLS-115hr6362ih.pdf</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17</a:t>
            </a:fld>
            <a:endParaRPr lang="en-US"/>
          </a:p>
        </p:txBody>
      </p:sp>
    </p:spTree>
    <p:extLst>
      <p:ext uri="{BB962C8B-B14F-4D97-AF65-F5344CB8AC3E}">
        <p14:creationId xmlns:p14="http://schemas.microsoft.com/office/powerpoint/2010/main" val="133602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how HR 6362 would </a:t>
            </a:r>
            <a:r>
              <a:rPr lang="en-US" baseline="0" dirty="0" smtClean="0"/>
              <a:t>change </a:t>
            </a:r>
            <a:r>
              <a:rPr lang="en-US" baseline="0" dirty="0" smtClean="0"/>
              <a:t>the interstate transport clause. </a:t>
            </a:r>
            <a:r>
              <a:rPr lang="en-US" baseline="0" dirty="0" smtClean="0"/>
              <a:t>The bill defines States elsewhere to include Territories and Commonwealths, etc. so transport between those jurisdictions would be prohibited as well. In fact, there is a whole section on definitions, which the current injurious statute does not have.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18</a:t>
            </a:fld>
            <a:endParaRPr lang="en-US"/>
          </a:p>
        </p:txBody>
      </p:sp>
    </p:spTree>
    <p:extLst>
      <p:ext uri="{BB962C8B-B14F-4D97-AF65-F5344CB8AC3E}">
        <p14:creationId xmlns:p14="http://schemas.microsoft.com/office/powerpoint/2010/main" val="1778320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for a few slides about what is listed as injurious. This is a summary by major taxa of all the species that are currently listed. If you want to see the whole list, you can find it on our website. Of the 736 total, 307 species listed for invasiveness—the salmonids and salamanders were listed because they are carriers of pathogens harmful to wildlife.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19</a:t>
            </a:fld>
            <a:endParaRPr lang="en-US"/>
          </a:p>
        </p:txBody>
      </p:sp>
    </p:spTree>
    <p:extLst>
      <p:ext uri="{BB962C8B-B14F-4D97-AF65-F5344CB8AC3E}">
        <p14:creationId xmlns:p14="http://schemas.microsoft.com/office/powerpoint/2010/main" val="3046975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My 4 goals today are to identify the difference between title 18 (Injurious provisions) and title 16 (wildlife and plant trafficking) and make clear what title 18 is and isn't. </a:t>
            </a:r>
          </a:p>
          <a:p>
            <a:r>
              <a:rPr lang="en-US" sz="1200" b="0" i="0" kern="1200" dirty="0" smtClean="0">
                <a:solidFill>
                  <a:schemeClr val="tx1"/>
                </a:solidFill>
                <a:effectLst/>
                <a:latin typeface="+mn-lt"/>
                <a:ea typeface="+mn-ea"/>
                <a:cs typeface="+mn-cs"/>
              </a:rPr>
              <a:t>Discuss the interstate transport decision and what that means</a:t>
            </a:r>
          </a:p>
          <a:p>
            <a:r>
              <a:rPr lang="en-US" sz="1200" b="0" i="0" kern="1200" dirty="0" smtClean="0">
                <a:solidFill>
                  <a:schemeClr val="tx1"/>
                </a:solidFill>
                <a:effectLst/>
                <a:latin typeface="+mn-lt"/>
                <a:ea typeface="+mn-ea"/>
                <a:cs typeface="+mn-cs"/>
              </a:rPr>
              <a:t>Discuss the two bills have been introduced recently and what they would do</a:t>
            </a:r>
          </a:p>
          <a:p>
            <a:r>
              <a:rPr lang="en-US" sz="1200" b="0" i="0" kern="1200" dirty="0" smtClean="0">
                <a:solidFill>
                  <a:schemeClr val="tx1"/>
                </a:solidFill>
                <a:effectLst/>
                <a:latin typeface="+mn-lt"/>
                <a:ea typeface="+mn-ea"/>
                <a:cs typeface="+mn-cs"/>
              </a:rPr>
              <a:t>Show a few slides on success of injurious listing (my paper is in press in MBI).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a:t>
            </a:fld>
            <a:endParaRPr lang="en-US"/>
          </a:p>
        </p:txBody>
      </p:sp>
    </p:spTree>
    <p:extLst>
      <p:ext uri="{BB962C8B-B14F-4D97-AF65-F5344CB8AC3E}">
        <p14:creationId xmlns:p14="http://schemas.microsoft.com/office/powerpoint/2010/main" val="1276607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87">
              <a:defRPr/>
            </a:pPr>
            <a:r>
              <a:rPr lang="en-US" baseline="0" dirty="0" smtClean="0"/>
              <a:t>So, 19 out of 307= 288 species were not established at the time of listing</a:t>
            </a:r>
            <a:endParaRPr lang="en-US" dirty="0" smtClean="0"/>
          </a:p>
          <a:p>
            <a:r>
              <a:rPr lang="en-US" b="0" dirty="0" smtClean="0"/>
              <a:t>We listed them before it was “too</a:t>
            </a:r>
            <a:r>
              <a:rPr lang="en-US" b="0" baseline="0" dirty="0" smtClean="0"/>
              <a:t> late”. However, we have reasons for listing species after they establish, and they are explained in my recent paper.</a:t>
            </a:r>
            <a:endParaRPr lang="en-US" b="0" dirty="0" smtClean="0"/>
          </a:p>
          <a:p>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20</a:t>
            </a:fld>
            <a:endParaRPr lang="en-US"/>
          </a:p>
        </p:txBody>
      </p:sp>
    </p:spTree>
    <p:extLst>
      <p:ext uri="{BB962C8B-B14F-4D97-AF65-F5344CB8AC3E}">
        <p14:creationId xmlns:p14="http://schemas.microsoft.com/office/powerpoint/2010/main" val="3332023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and I hope you are not more confused than ever!</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22</a:t>
            </a:fld>
            <a:endParaRPr lang="en-US"/>
          </a:p>
        </p:txBody>
      </p:sp>
    </p:spTree>
    <p:extLst>
      <p:ext uri="{BB962C8B-B14F-4D97-AF65-F5344CB8AC3E}">
        <p14:creationId xmlns:p14="http://schemas.microsoft.com/office/powerpoint/2010/main" val="1311658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page 3 of the Circuit Court’s decision.</a:t>
            </a:r>
            <a:r>
              <a:rPr lang="en-US" baseline="0" dirty="0" smtClean="0"/>
              <a:t> Keeping this in mind for what Congress’s intent was in 1900. Italics mine.</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23</a:t>
            </a:fld>
            <a:endParaRPr lang="en-US"/>
          </a:p>
        </p:txBody>
      </p:sp>
    </p:spTree>
    <p:extLst>
      <p:ext uri="{BB962C8B-B14F-4D97-AF65-F5344CB8AC3E}">
        <p14:creationId xmlns:p14="http://schemas.microsoft.com/office/powerpoint/2010/main" val="1228695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Penalties</a:t>
            </a:r>
            <a:r>
              <a:rPr lang="en-US" baseline="0" dirty="0" smtClean="0"/>
              <a:t>  for -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The penalty for an injurious wildlife Lacey Act violation is up to six months in prison and a $5,000 fine for an individual or a $10,000 fine for an organization.</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24</a:t>
            </a:fld>
            <a:endParaRPr lang="en-US"/>
          </a:p>
        </p:txBody>
      </p:sp>
    </p:spTree>
    <p:extLst>
      <p:ext uri="{BB962C8B-B14F-4D97-AF65-F5344CB8AC3E}">
        <p14:creationId xmlns:p14="http://schemas.microsoft.com/office/powerpoint/2010/main" val="626581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further explained in Section 2</a:t>
            </a:r>
            <a:r>
              <a:rPr lang="en-US" baseline="0" dirty="0" smtClean="0"/>
              <a:t>—</a:t>
            </a:r>
            <a:r>
              <a:rPr lang="en-US" dirty="0" smtClean="0"/>
              <a:t>what is prohibited from</a:t>
            </a:r>
            <a:r>
              <a:rPr lang="en-US" baseline="0" dirty="0" smtClean="0"/>
              <a:t> importation, basically any wild bird or mammal (“animal”).</a:t>
            </a:r>
          </a:p>
          <a:p>
            <a:r>
              <a:rPr lang="en-US" baseline="0" dirty="0" smtClean="0"/>
              <a:t>No wild bird or mammal could be imported—if you’re wondering why so few invasive species the first half of the last century, there’s your answer. Injurious species were not allowed in under any circumstance. No permits!</a:t>
            </a:r>
            <a:endParaRPr lang="en-US" dirty="0" smtClean="0"/>
          </a:p>
          <a:p>
            <a:r>
              <a:rPr lang="en-US" dirty="0" smtClean="0"/>
              <a:t>Section 3 is where the</a:t>
            </a:r>
            <a:r>
              <a:rPr lang="en-US" baseline="0" dirty="0" smtClean="0"/>
              <a:t> confusion may have started, because it included interstate transport and included injurious species as well as native species.</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25</a:t>
            </a:fld>
            <a:endParaRPr lang="en-US"/>
          </a:p>
        </p:txBody>
      </p:sp>
    </p:spTree>
    <p:extLst>
      <p:ext uri="{BB962C8B-B14F-4D97-AF65-F5344CB8AC3E}">
        <p14:creationId xmlns:p14="http://schemas.microsoft.com/office/powerpoint/2010/main" val="1227638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current statute. Advantages to amending to 18</a:t>
            </a:r>
            <a:r>
              <a:rPr lang="en-US" baseline="0" dirty="0" smtClean="0"/>
              <a:t> USC 42 to fix the interstate transport authority:</a:t>
            </a:r>
          </a:p>
          <a:p>
            <a:r>
              <a:rPr lang="en-US" baseline="0" dirty="0" smtClean="0"/>
              <a:t>It’s more likely to get passed because the changes would be minimal. I will show in next slide how it could work.</a:t>
            </a:r>
          </a:p>
          <a:p>
            <a:r>
              <a:rPr lang="en-US" baseline="0" dirty="0" smtClean="0"/>
              <a:t>Disadvantages to amending:</a:t>
            </a:r>
          </a:p>
          <a:p>
            <a:r>
              <a:rPr lang="en-US" baseline="0" dirty="0" smtClean="0"/>
              <a:t>Language gets confusing when amendments keep getting added on. See how far apart the subject and verb are in the current statute because everything is squeezed in between, such as new species Congress adds to the statute. If it’s just the small change in interstate language, that is minimal. </a:t>
            </a:r>
          </a:p>
        </p:txBody>
      </p:sp>
      <p:sp>
        <p:nvSpPr>
          <p:cNvPr id="4" name="Slide Number Placeholder 3"/>
          <p:cNvSpPr>
            <a:spLocks noGrp="1"/>
          </p:cNvSpPr>
          <p:nvPr>
            <p:ph type="sldNum" sz="quarter" idx="10"/>
          </p:nvPr>
        </p:nvSpPr>
        <p:spPr/>
        <p:txBody>
          <a:bodyPr/>
          <a:lstStyle/>
          <a:p>
            <a:fld id="{DB59062B-E30E-4C61-BE58-7AFDE6314A8E}" type="slidenum">
              <a:rPr lang="en-US" smtClean="0"/>
              <a:t>26</a:t>
            </a:fld>
            <a:endParaRPr lang="en-US"/>
          </a:p>
        </p:txBody>
      </p:sp>
    </p:spTree>
    <p:extLst>
      <p:ext uri="{BB962C8B-B14F-4D97-AF65-F5344CB8AC3E}">
        <p14:creationId xmlns:p14="http://schemas.microsoft.com/office/powerpoint/2010/main" val="1676685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now a few slides about the effectiveness of injurious</a:t>
            </a:r>
            <a:r>
              <a:rPr lang="en-US" baseline="0" dirty="0" smtClean="0"/>
              <a:t> listing. </a:t>
            </a:r>
            <a:r>
              <a:rPr lang="en-US" baseline="0" dirty="0" smtClean="0"/>
              <a:t>It’s a table I borrowed from a paper that I published a few months ago with Pam Full, who most of you know. We were looking at the effectiveness of injurious wildlife listing based on the whether or not a species was established at the time of listing, and if not established species subsequently became established. </a:t>
            </a:r>
            <a:r>
              <a:rPr lang="en-US" dirty="0" smtClean="0"/>
              <a:t>Only </a:t>
            </a:r>
            <a:r>
              <a:rPr lang="en-US" dirty="0" smtClean="0"/>
              <a:t>19 species of a total of 307 were</a:t>
            </a:r>
            <a:r>
              <a:rPr lang="en-US" baseline="0" dirty="0" smtClean="0"/>
              <a:t> established at the time of listing, and they are still established. These are the species that the public mostly hears about and why many people assume we usually list after it’s too late to prevent establishment. We did not analyze whether the interstate prohibition was effective, only this superficial look, which shows that some species spread to other States. However, </a:t>
            </a:r>
            <a:r>
              <a:rPr lang="en-US" baseline="0" dirty="0" smtClean="0"/>
              <a:t>all but the rabbit are </a:t>
            </a:r>
            <a:r>
              <a:rPr lang="en-US" baseline="0" dirty="0" smtClean="0"/>
              <a:t>aquatic and can move on their own.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27</a:t>
            </a:fld>
            <a:endParaRPr lang="en-US"/>
          </a:p>
        </p:txBody>
      </p:sp>
    </p:spTree>
    <p:extLst>
      <p:ext uri="{BB962C8B-B14F-4D97-AF65-F5344CB8AC3E}">
        <p14:creationId xmlns:p14="http://schemas.microsoft.com/office/powerpoint/2010/main" val="2511360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further explained in Section 2</a:t>
            </a:r>
            <a:r>
              <a:rPr lang="en-US" baseline="0" dirty="0" smtClean="0"/>
              <a:t>—</a:t>
            </a:r>
            <a:r>
              <a:rPr lang="en-US" dirty="0" smtClean="0"/>
              <a:t>what is prohibited from</a:t>
            </a:r>
            <a:r>
              <a:rPr lang="en-US" baseline="0" dirty="0" smtClean="0"/>
              <a:t> importation, basically any wild bird or mammal (“animal”).</a:t>
            </a:r>
          </a:p>
          <a:p>
            <a:r>
              <a:rPr lang="en-US" baseline="0" dirty="0" smtClean="0"/>
              <a:t>No wild bird or mammal could be imported—which could explain why so few invasive species got a start in the first half of the 20</a:t>
            </a:r>
            <a:r>
              <a:rPr lang="en-US" baseline="30000" dirty="0" smtClean="0"/>
              <a:t>th</a:t>
            </a:r>
            <a:r>
              <a:rPr lang="en-US" baseline="0" dirty="0" smtClean="0"/>
              <a:t> century. Injurious species were not allowed in under any circumstance. No permits!</a:t>
            </a:r>
            <a:endParaRPr lang="en-US" dirty="0" smtClean="0"/>
          </a:p>
          <a:p>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28</a:t>
            </a:fld>
            <a:endParaRPr lang="en-US"/>
          </a:p>
        </p:txBody>
      </p:sp>
    </p:spTree>
    <p:extLst>
      <p:ext uri="{BB962C8B-B14F-4D97-AF65-F5344CB8AC3E}">
        <p14:creationId xmlns:p14="http://schemas.microsoft.com/office/powerpoint/2010/main" val="224631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here</a:t>
            </a:r>
            <a:r>
              <a:rPr lang="en-US" baseline="0" dirty="0" smtClean="0"/>
              <a:t> is a reason that some people may be confused about what the Lacey Act </a:t>
            </a:r>
            <a:r>
              <a:rPr lang="en-US" baseline="0" dirty="0" smtClean="0"/>
              <a:t>is because of this document. </a:t>
            </a:r>
            <a:r>
              <a:rPr lang="en-US" dirty="0" smtClean="0"/>
              <a:t>If you google Lacey Act FWS, this is what you will get</a:t>
            </a:r>
            <a:r>
              <a:rPr lang="en-US" dirty="0" smtClean="0"/>
              <a:t>. It’s from our Office of Law Enforcement and it</a:t>
            </a:r>
            <a:r>
              <a:rPr lang="en-US" baseline="0" dirty="0" smtClean="0"/>
              <a:t> was last updated 2/11/2006. I know you can’t read the whole page. This is the first page of 11 and it is the table of contents. The rest of the pages are the statute language. </a:t>
            </a:r>
            <a:r>
              <a:rPr lang="en-US" dirty="0" smtClean="0"/>
              <a:t>I want to say</a:t>
            </a:r>
            <a:r>
              <a:rPr lang="en-US" baseline="0" dirty="0" smtClean="0"/>
              <a:t> that </a:t>
            </a:r>
            <a:r>
              <a:rPr lang="en-US" dirty="0" smtClean="0"/>
              <a:t>I </a:t>
            </a:r>
            <a:r>
              <a:rPr lang="en-US" dirty="0" smtClean="0"/>
              <a:t>have utmost respect for</a:t>
            </a:r>
            <a:r>
              <a:rPr lang="en-US" baseline="0" dirty="0" smtClean="0"/>
              <a:t> our Office of Law Enforcement, but with limited resources, revising for updates and corrections is not a priority. </a:t>
            </a:r>
            <a:endParaRPr lang="en-US" dirty="0" smtClean="0"/>
          </a:p>
          <a:p>
            <a:r>
              <a:rPr lang="en-US" dirty="0" smtClean="0"/>
              <a:t>Errors: Chapter 53 is not under title 18—it is under title 16 “Conservation”</a:t>
            </a:r>
          </a:p>
          <a:p>
            <a:r>
              <a:rPr lang="en-US" sz="1200" b="0" i="0" kern="1200" dirty="0" smtClean="0">
                <a:solidFill>
                  <a:schemeClr val="tx1"/>
                </a:solidFill>
                <a:effectLst/>
                <a:latin typeface="+mn-lt"/>
                <a:ea typeface="+mn-ea"/>
                <a:cs typeface="+mn-cs"/>
              </a:rPr>
              <a:t>Title 18 of the United States Code is the main criminal code of the federal government of the United States. It deals with federal crimes and criminal procedure. Title 16 is in Conservation,</a:t>
            </a:r>
            <a:r>
              <a:rPr lang="en-US" sz="1200" b="0" i="0" kern="1200" baseline="0" dirty="0" smtClean="0">
                <a:solidFill>
                  <a:schemeClr val="tx1"/>
                </a:solidFill>
                <a:effectLst/>
                <a:latin typeface="+mn-lt"/>
                <a:ea typeface="+mn-ea"/>
                <a:cs typeface="+mn-cs"/>
              </a:rPr>
              <a:t> which includes other things.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Later pages do not clearly distinguish what</a:t>
            </a:r>
            <a:r>
              <a:rPr lang="en-US" sz="1200" b="0" i="0" kern="1200" baseline="0" dirty="0" smtClean="0">
                <a:solidFill>
                  <a:schemeClr val="tx1"/>
                </a:solidFill>
                <a:effectLst/>
                <a:latin typeface="+mn-lt"/>
                <a:ea typeface="+mn-ea"/>
                <a:cs typeface="+mn-cs"/>
              </a:rPr>
              <a:t> is under</a:t>
            </a:r>
            <a:r>
              <a:rPr lang="en-US" sz="1200" b="0" i="0" kern="1200" dirty="0" smtClean="0">
                <a:solidFill>
                  <a:schemeClr val="tx1"/>
                </a:solidFill>
                <a:effectLst/>
                <a:latin typeface="+mn-lt"/>
                <a:ea typeface="+mn-ea"/>
                <a:cs typeface="+mn-cs"/>
              </a:rPr>
              <a:t> title 18 and what is under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title 16</a:t>
            </a:r>
            <a:r>
              <a:rPr lang="en-US" sz="1200" b="0" i="0" kern="1200" dirty="0" smtClean="0">
                <a:solidFill>
                  <a:schemeClr val="tx1"/>
                </a:solidFill>
                <a:effectLst/>
                <a:latin typeface="+mn-lt"/>
                <a:ea typeface="+mn-ea"/>
                <a:cs typeface="+mn-cs"/>
              </a:rPr>
              <a:t>. For example, the definitions appear</a:t>
            </a:r>
            <a:r>
              <a:rPr lang="en-US" sz="1200" b="0" i="0" kern="1200" baseline="0" dirty="0" smtClean="0">
                <a:solidFill>
                  <a:schemeClr val="tx1"/>
                </a:solidFill>
                <a:effectLst/>
                <a:latin typeface="+mn-lt"/>
                <a:ea typeface="+mn-ea"/>
                <a:cs typeface="+mn-cs"/>
              </a:rPr>
              <a:t> to also apply to 18 USC 42, but they doesn’t.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59062B-E30E-4C61-BE58-7AFDE6314A8E}" type="slidenum">
              <a:rPr lang="en-US" smtClean="0"/>
              <a:t>3</a:t>
            </a:fld>
            <a:endParaRPr lang="en-US"/>
          </a:p>
        </p:txBody>
      </p:sp>
    </p:spTree>
    <p:extLst>
      <p:ext uri="{BB962C8B-B14F-4D97-AF65-F5344CB8AC3E}">
        <p14:creationId xmlns:p14="http://schemas.microsoft.com/office/powerpoint/2010/main" val="2705320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USDA reported to</a:t>
            </a:r>
            <a:r>
              <a:rPr lang="en-US" baseline="0" dirty="0" smtClean="0"/>
              <a:t> </a:t>
            </a:r>
            <a:r>
              <a:rPr lang="en-US" dirty="0" smtClean="0"/>
              <a:t>John </a:t>
            </a:r>
            <a:r>
              <a:rPr lang="en-US" dirty="0" smtClean="0"/>
              <a:t>Lacey </a:t>
            </a:r>
            <a:r>
              <a:rPr lang="en-US" baseline="0" dirty="0" smtClean="0"/>
              <a:t>two </a:t>
            </a:r>
            <a:r>
              <a:rPr lang="en-US" baseline="0" dirty="0" smtClean="0"/>
              <a:t>major </a:t>
            </a:r>
            <a:r>
              <a:rPr lang="en-US" baseline="0" dirty="0" smtClean="0"/>
              <a:t>problems that were happening to U.S. resources in the late 1800s </a:t>
            </a:r>
            <a:r>
              <a:rPr lang="en-US" baseline="0" dirty="0" smtClean="0"/>
              <a:t>–people were importing </a:t>
            </a:r>
            <a:r>
              <a:rPr lang="en-US" baseline="0" dirty="0" smtClean="0"/>
              <a:t>wild birds and mammals for various reasons and releasing them into the wild without consideration of the repercussions.  For example, European </a:t>
            </a:r>
            <a:r>
              <a:rPr lang="en-US" baseline="0" dirty="0" smtClean="0"/>
              <a:t>starlings and </a:t>
            </a:r>
            <a:r>
              <a:rPr lang="en-US" baseline="0" dirty="0" smtClean="0"/>
              <a:t>English </a:t>
            </a:r>
            <a:r>
              <a:rPr lang="en-US" baseline="0" dirty="0" smtClean="0"/>
              <a:t>sparrows </a:t>
            </a:r>
            <a:r>
              <a:rPr lang="en-US" baseline="0" dirty="0" smtClean="0"/>
              <a:t>were imported by people who wanted to see the same birds that Shakespeare saw. But they reproduced out of control and were </a:t>
            </a:r>
            <a:r>
              <a:rPr lang="en-US" baseline="0" dirty="0" smtClean="0"/>
              <a:t>devastating American </a:t>
            </a:r>
            <a:r>
              <a:rPr lang="en-US" baseline="0" dirty="0" smtClean="0"/>
              <a:t>crops (they ate seeds, grains, fruits). Also, </a:t>
            </a:r>
            <a:r>
              <a:rPr lang="en-US" baseline="0" dirty="0" smtClean="0"/>
              <a:t>people were </a:t>
            </a:r>
            <a:r>
              <a:rPr lang="en-US" baseline="0" dirty="0" smtClean="0"/>
              <a:t>killing game birds </a:t>
            </a:r>
            <a:r>
              <a:rPr lang="en-US" baseline="0" dirty="0" smtClean="0"/>
              <a:t>and mammals in violation of a State law and getting away with it by crossing into another state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4</a:t>
            </a:fld>
            <a:endParaRPr lang="en-US"/>
          </a:p>
        </p:txBody>
      </p:sp>
    </p:spTree>
    <p:extLst>
      <p:ext uri="{BB962C8B-B14F-4D97-AF65-F5344CB8AC3E}">
        <p14:creationId xmlns:p14="http://schemas.microsoft.com/office/powerpoint/2010/main" val="2297299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t>
            </a:r>
            <a:r>
              <a:rPr lang="en-US" dirty="0" smtClean="0"/>
              <a:t>Lacey </a:t>
            </a:r>
            <a:r>
              <a:rPr lang="en-US" dirty="0" smtClean="0"/>
              <a:t>got legislation passed that addressed</a:t>
            </a:r>
            <a:r>
              <a:rPr lang="en-US" baseline="0" dirty="0" smtClean="0"/>
              <a:t> both issues at the same time. </a:t>
            </a:r>
            <a:r>
              <a:rPr lang="en-US" baseline="0" dirty="0" smtClean="0"/>
              <a:t>The slide shows the 1900 act, which does </a:t>
            </a:r>
            <a:r>
              <a:rPr lang="en-US" b="1" baseline="0" dirty="0" smtClean="0"/>
              <a:t>not have his name attached</a:t>
            </a:r>
            <a:r>
              <a:rPr lang="en-US" baseline="0" dirty="0" smtClean="0"/>
              <a:t>. As you can see, it gives new authority to USDA in 1900, which stayed until 1940, when Congress gave the authority to the </a:t>
            </a:r>
            <a:r>
              <a:rPr lang="en-US" baseline="0" dirty="0" err="1" smtClean="0"/>
              <a:t>Dept</a:t>
            </a:r>
            <a:r>
              <a:rPr lang="en-US" baseline="0" dirty="0" smtClean="0"/>
              <a:t> of the Interior.   </a:t>
            </a:r>
            <a:r>
              <a:rPr lang="en-US" dirty="0" smtClean="0"/>
              <a:t>I’m </a:t>
            </a:r>
            <a:r>
              <a:rPr lang="en-US" dirty="0" smtClean="0"/>
              <a:t>not going to show you much of the history, but the</a:t>
            </a:r>
            <a:r>
              <a:rPr lang="en-US" baseline="0" dirty="0" smtClean="0"/>
              <a:t> beginning shows where the confusion probably stemmed from. There was really no distinction between what we </a:t>
            </a:r>
            <a:r>
              <a:rPr lang="en-US" i="1" baseline="0" dirty="0" smtClean="0"/>
              <a:t>now</a:t>
            </a:r>
            <a:r>
              <a:rPr lang="en-US" baseline="0" dirty="0" smtClean="0"/>
              <a:t> have as two separate statutes. Here you see the overarching description, which includes what we now call the wildlife trafficking provision, and “for other purposes” which is now the injurious provisions. </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5</a:t>
            </a:fld>
            <a:endParaRPr lang="en-US"/>
          </a:p>
        </p:txBody>
      </p:sp>
    </p:spTree>
    <p:extLst>
      <p:ext uri="{BB962C8B-B14F-4D97-AF65-F5344CB8AC3E}">
        <p14:creationId xmlns:p14="http://schemas.microsoft.com/office/powerpoint/2010/main" val="83172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immediate next page, showing one purpose of</a:t>
            </a:r>
            <a:r>
              <a:rPr lang="en-US" dirty="0" smtClean="0"/>
              <a:t> </a:t>
            </a:r>
            <a:r>
              <a:rPr lang="en-US" dirty="0" smtClean="0"/>
              <a:t>the act, which is the new injurious provisions.</a:t>
            </a:r>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6</a:t>
            </a:fld>
            <a:endParaRPr lang="en-US"/>
          </a:p>
        </p:txBody>
      </p:sp>
    </p:spTree>
    <p:extLst>
      <p:ext uri="{BB962C8B-B14F-4D97-AF65-F5344CB8AC3E}">
        <p14:creationId xmlns:p14="http://schemas.microsoft.com/office/powerpoint/2010/main" val="397924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Section 3 is where the</a:t>
            </a:r>
            <a:r>
              <a:rPr lang="en-US" baseline="0" dirty="0" smtClean="0"/>
              <a:t> confusion may have started, because it included interstate transport and included injurious species as well as native species in the same section.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7</a:t>
            </a:fld>
            <a:endParaRPr lang="en-US"/>
          </a:p>
        </p:txBody>
      </p:sp>
    </p:spTree>
    <p:extLst>
      <p:ext uri="{BB962C8B-B14F-4D97-AF65-F5344CB8AC3E}">
        <p14:creationId xmlns:p14="http://schemas.microsoft.com/office/powerpoint/2010/main" val="3928452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The next major amendments</a:t>
            </a:r>
            <a:r>
              <a:rPr lang="en-US" baseline="0" dirty="0" smtClean="0">
                <a:latin typeface="Calibri" panose="020F0502020204030204" pitchFamily="34" charset="0"/>
                <a:cs typeface="Calibri" panose="020F0502020204030204" pitchFamily="34" charset="0"/>
              </a:rPr>
              <a:t> that </a:t>
            </a:r>
            <a:r>
              <a:rPr lang="en-US" baseline="0" dirty="0" smtClean="0">
                <a:latin typeface="Calibri" panose="020F0502020204030204" pitchFamily="34" charset="0"/>
                <a:cs typeface="Calibri" panose="020F0502020204030204" pitchFamily="34" charset="0"/>
              </a:rPr>
              <a:t>added authority for title 18 </a:t>
            </a:r>
            <a:r>
              <a:rPr lang="en-US" baseline="0" dirty="0" smtClean="0">
                <a:latin typeface="Calibri" panose="020F0502020204030204" pitchFamily="34" charset="0"/>
                <a:cs typeface="Calibri" panose="020F0502020204030204" pitchFamily="34" charset="0"/>
              </a:rPr>
              <a:t>were in 1960. </a:t>
            </a:r>
            <a:r>
              <a:rPr lang="en-US" dirty="0" smtClean="0">
                <a:latin typeface="Calibri" panose="020F0502020204030204" pitchFamily="34" charset="0"/>
                <a:cs typeface="Calibri" panose="020F0502020204030204" pitchFamily="34" charset="0"/>
              </a:rPr>
              <a:t>It maintains existing language</a:t>
            </a:r>
            <a:r>
              <a:rPr lang="en-US" baseline="0" dirty="0" smtClean="0">
                <a:latin typeface="Calibri" panose="020F0502020204030204" pitchFamily="34" charset="0"/>
                <a:cs typeface="Calibri" panose="020F0502020204030204" pitchFamily="34" charset="0"/>
              </a:rPr>
              <a:t> (except for a tweak of the shipment clause) and adds the new taxa, interests, and permit exceptions.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cs typeface="Calibri" panose="020F0502020204030204" pitchFamily="34" charset="0"/>
              </a:rPr>
              <a:t>We will talk about the “shipment clause” in a few minutes.</a:t>
            </a:r>
            <a:endParaRPr lang="en-US" dirty="0" smtClean="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B59062B-E30E-4C61-BE58-7AFDE6314A8E}" type="slidenum">
              <a:rPr lang="en-US" smtClean="0"/>
              <a:t>8</a:t>
            </a:fld>
            <a:endParaRPr lang="en-US"/>
          </a:p>
        </p:txBody>
      </p:sp>
    </p:spTree>
    <p:extLst>
      <p:ext uri="{BB962C8B-B14F-4D97-AF65-F5344CB8AC3E}">
        <p14:creationId xmlns:p14="http://schemas.microsoft.com/office/powerpoint/2010/main" val="2462114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Title 18 is pretty basic, but title 16 is very comprehensive</a:t>
            </a:r>
            <a:r>
              <a:rPr lang="en-US" baseline="0" dirty="0" smtClean="0"/>
              <a:t>. </a:t>
            </a:r>
            <a:endParaRPr lang="en-US" baseline="0" dirty="0"/>
          </a:p>
        </p:txBody>
      </p:sp>
      <p:sp>
        <p:nvSpPr>
          <p:cNvPr id="4" name="Slide Number Placeholder 3"/>
          <p:cNvSpPr>
            <a:spLocks noGrp="1"/>
          </p:cNvSpPr>
          <p:nvPr>
            <p:ph type="sldNum" sz="quarter" idx="10"/>
          </p:nvPr>
        </p:nvSpPr>
        <p:spPr/>
        <p:txBody>
          <a:bodyPr/>
          <a:lstStyle/>
          <a:p>
            <a:fld id="{DB59062B-E30E-4C61-BE58-7AFDE6314A8E}" type="slidenum">
              <a:rPr lang="en-US" smtClean="0"/>
              <a:t>9</a:t>
            </a:fld>
            <a:endParaRPr lang="en-US"/>
          </a:p>
        </p:txBody>
      </p:sp>
    </p:spTree>
    <p:extLst>
      <p:ext uri="{BB962C8B-B14F-4D97-AF65-F5344CB8AC3E}">
        <p14:creationId xmlns:p14="http://schemas.microsoft.com/office/powerpoint/2010/main" val="1451256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BE2B60C7-B5BD-4D46-95A5-D970ECA39CD5}" type="datetimeFigureOut">
              <a:rPr lang="en-US" smtClean="0"/>
              <a:t>4/20/2021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0BBEB4D3-EF16-415B-8BEF-0F1CB3D92957}" type="slidenum">
              <a:rPr lang="en-US" smtClean="0"/>
              <a:t>‹#›</a:t>
            </a:fld>
            <a:endParaRPr lang="en-US"/>
          </a:p>
        </p:txBody>
      </p:sp>
    </p:spTree>
    <p:extLst>
      <p:ext uri="{BB962C8B-B14F-4D97-AF65-F5344CB8AC3E}">
        <p14:creationId xmlns:p14="http://schemas.microsoft.com/office/powerpoint/2010/main" val="2407458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B60C7-B5BD-4D46-95A5-D970ECA39CD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1946698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B60C7-B5BD-4D46-95A5-D970ECA39CD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273800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2B60C7-B5BD-4D46-95A5-D970ECA39CD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3929441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E2B60C7-B5BD-4D46-95A5-D970ECA39CD5}" type="datetimeFigureOut">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423976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2B60C7-B5BD-4D46-95A5-D970ECA39CD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22305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2B60C7-B5BD-4D46-95A5-D970ECA39CD5}" type="datetimeFigureOut">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3541211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2B60C7-B5BD-4D46-95A5-D970ECA39CD5}" type="datetimeFigureOut">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331448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2B60C7-B5BD-4D46-95A5-D970ECA39CD5}" type="datetimeFigureOut">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EB4D3-EF16-415B-8BEF-0F1CB3D92957}" type="slidenum">
              <a:rPr lang="en-US" smtClean="0"/>
              <a:t>‹#›</a:t>
            </a:fld>
            <a:endParaRPr lang="en-US"/>
          </a:p>
        </p:txBody>
      </p:sp>
    </p:spTree>
    <p:extLst>
      <p:ext uri="{BB962C8B-B14F-4D97-AF65-F5344CB8AC3E}">
        <p14:creationId xmlns:p14="http://schemas.microsoft.com/office/powerpoint/2010/main" val="3379640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BE2B60C7-B5BD-4D46-95A5-D970ECA39CD5}" type="datetimeFigureOut">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BBEB4D3-EF16-415B-8BEF-0F1CB3D92957}" type="slidenum">
              <a:rPr lang="en-US" smtClean="0"/>
              <a:t>‹#›</a:t>
            </a:fld>
            <a:endParaRPr lang="en-US"/>
          </a:p>
        </p:txBody>
      </p:sp>
    </p:spTree>
    <p:extLst>
      <p:ext uri="{BB962C8B-B14F-4D97-AF65-F5344CB8AC3E}">
        <p14:creationId xmlns:p14="http://schemas.microsoft.com/office/powerpoint/2010/main" val="196997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BE2B60C7-B5BD-4D46-95A5-D970ECA39CD5}" type="datetimeFigureOut">
              <a:rPr lang="en-US" smtClean="0"/>
              <a:t>4/20/2021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0BBEB4D3-EF16-415B-8BEF-0F1CB3D92957}" type="slidenum">
              <a:rPr lang="en-US" smtClean="0"/>
              <a:t>‹#›</a:t>
            </a:fld>
            <a:endParaRPr lang="en-US"/>
          </a:p>
        </p:txBody>
      </p:sp>
    </p:spTree>
    <p:extLst>
      <p:ext uri="{BB962C8B-B14F-4D97-AF65-F5344CB8AC3E}">
        <p14:creationId xmlns:p14="http://schemas.microsoft.com/office/powerpoint/2010/main" val="279656806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E2B60C7-B5BD-4D46-95A5-D970ECA39CD5}" type="datetimeFigureOut">
              <a:rPr lang="en-US" smtClean="0"/>
              <a:t>4/20/2021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0BBEB4D3-EF16-415B-8BEF-0F1CB3D92957}" type="slidenum">
              <a:rPr lang="en-US" smtClean="0"/>
              <a:t>‹#›</a:t>
            </a:fld>
            <a:endParaRPr lang="en-US"/>
          </a:p>
        </p:txBody>
      </p:sp>
    </p:spTree>
    <p:extLst>
      <p:ext uri="{BB962C8B-B14F-4D97-AF65-F5344CB8AC3E}">
        <p14:creationId xmlns:p14="http://schemas.microsoft.com/office/powerpoint/2010/main" val="1653767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hyperlink" Target="https://www.fws.gov/injuriouswildlif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34" y="788098"/>
            <a:ext cx="10782300" cy="2134211"/>
          </a:xfrm>
        </p:spPr>
        <p:txBody>
          <a:bodyPr>
            <a:normAutofit fontScale="90000"/>
          </a:bodyPr>
          <a:lstStyle/>
          <a:p>
            <a:pPr algn="ct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3600" b="1" dirty="0">
                <a:solidFill>
                  <a:schemeClr val="tx1"/>
                </a:solidFill>
                <a:latin typeface="Calibri" panose="020F0502020204030204" pitchFamily="34" charset="0"/>
                <a:cs typeface="Calibri" panose="020F0502020204030204" pitchFamily="34" charset="0"/>
              </a:rPr>
              <a:t/>
            </a:r>
            <a:br>
              <a:rPr lang="en-US" sz="3600" b="1" dirty="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What </a:t>
            </a:r>
            <a:r>
              <a:rPr lang="en-US" sz="3600" b="1" dirty="0">
                <a:solidFill>
                  <a:schemeClr val="tx1"/>
                </a:solidFill>
                <a:latin typeface="Calibri" panose="020F0502020204030204" pitchFamily="34" charset="0"/>
                <a:cs typeface="Calibri" panose="020F0502020204030204" pitchFamily="34" charset="0"/>
              </a:rPr>
              <a:t>the “Lacey Act” is and </a:t>
            </a:r>
            <a:r>
              <a:rPr lang="en-US" sz="3600" b="1" dirty="0" smtClean="0">
                <a:solidFill>
                  <a:schemeClr val="tx1"/>
                </a:solidFill>
                <a:latin typeface="Calibri" panose="020F0502020204030204" pitchFamily="34" charset="0"/>
                <a:cs typeface="Calibri" panose="020F0502020204030204" pitchFamily="34" charset="0"/>
              </a:rPr>
              <a:t>isn’t</a:t>
            </a:r>
            <a:br>
              <a:rPr lang="en-US" sz="3600" b="1" dirty="0" smtClean="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and status </a:t>
            </a:r>
            <a:r>
              <a:rPr lang="en-US" sz="3600" b="1" dirty="0">
                <a:solidFill>
                  <a:schemeClr val="tx1"/>
                </a:solidFill>
                <a:latin typeface="Calibri" panose="020F0502020204030204" pitchFamily="34" charset="0"/>
                <a:cs typeface="Calibri" panose="020F0502020204030204" pitchFamily="34" charset="0"/>
              </a:rPr>
              <a:t>of Injurious Wildlife provisions (18 USC 42</a:t>
            </a:r>
            <a:r>
              <a:rPr lang="en-US" sz="3600" b="1" dirty="0" smtClean="0">
                <a:solidFill>
                  <a:schemeClr val="tx1"/>
                </a:solidFill>
                <a:latin typeface="Calibri" panose="020F0502020204030204" pitchFamily="34" charset="0"/>
                <a:cs typeface="Calibri" panose="020F0502020204030204" pitchFamily="34" charset="0"/>
              </a:rPr>
              <a:t>)</a:t>
            </a:r>
            <a:br>
              <a:rPr lang="en-US" sz="3600" b="1" dirty="0" smtClean="0">
                <a:solidFill>
                  <a:schemeClr val="tx1"/>
                </a:solidFill>
                <a:latin typeface="Calibri" panose="020F0502020204030204" pitchFamily="34" charset="0"/>
                <a:cs typeface="Calibri" panose="020F0502020204030204" pitchFamily="34" charset="0"/>
              </a:rPr>
            </a:br>
            <a:r>
              <a:rPr lang="en-US" sz="3600" b="1" dirty="0" smtClean="0">
                <a:solidFill>
                  <a:schemeClr val="tx1"/>
                </a:solidFill>
                <a:latin typeface="Calibri" panose="020F0502020204030204" pitchFamily="34" charset="0"/>
                <a:cs typeface="Calibri" panose="020F0502020204030204" pitchFamily="34" charset="0"/>
              </a:rPr>
              <a:t/>
            </a:r>
            <a:br>
              <a:rPr lang="en-US" sz="3600" b="1" dirty="0" smtClean="0">
                <a:solidFill>
                  <a:schemeClr val="tx1"/>
                </a:solidFill>
                <a:latin typeface="Calibri" panose="020F0502020204030204" pitchFamily="34" charset="0"/>
                <a:cs typeface="Calibri" panose="020F0502020204030204" pitchFamily="34" charset="0"/>
              </a:rPr>
            </a:br>
            <a:r>
              <a:rPr lang="en-US" sz="2700" b="1" dirty="0" smtClean="0">
                <a:solidFill>
                  <a:schemeClr val="tx1"/>
                </a:solidFill>
                <a:latin typeface="Calibri" panose="020F0502020204030204" pitchFamily="34" charset="0"/>
                <a:cs typeface="Calibri" panose="020F0502020204030204" pitchFamily="34" charset="0"/>
              </a:rPr>
              <a:t>Gulf and South Atlantic </a:t>
            </a:r>
            <a:r>
              <a:rPr lang="en-US" sz="2700" b="1" dirty="0" smtClean="0">
                <a:solidFill>
                  <a:schemeClr val="tx1"/>
                </a:solidFill>
                <a:latin typeface="Calibri" panose="020F0502020204030204" pitchFamily="34" charset="0"/>
                <a:cs typeface="Calibri" panose="020F0502020204030204" pitchFamily="34" charset="0"/>
              </a:rPr>
              <a:t>Regional Panel</a:t>
            </a:r>
            <a:r>
              <a:rPr lang="en-US" sz="2700" b="1" smtClean="0">
                <a:solidFill>
                  <a:schemeClr val="tx1"/>
                </a:solidFill>
                <a:latin typeface="Calibri" panose="020F0502020204030204" pitchFamily="34" charset="0"/>
                <a:cs typeface="Calibri" panose="020F0502020204030204" pitchFamily="34" charset="0"/>
              </a:rPr>
              <a:t/>
            </a:r>
            <a:br>
              <a:rPr lang="en-US" sz="2700" b="1" smtClean="0">
                <a:solidFill>
                  <a:schemeClr val="tx1"/>
                </a:solidFill>
                <a:latin typeface="Calibri" panose="020F0502020204030204" pitchFamily="34" charset="0"/>
                <a:cs typeface="Calibri" panose="020F0502020204030204" pitchFamily="34" charset="0"/>
              </a:rPr>
            </a:br>
            <a:r>
              <a:rPr lang="en-US" sz="2700" b="1" smtClean="0">
                <a:solidFill>
                  <a:schemeClr val="tx1"/>
                </a:solidFill>
                <a:latin typeface="Calibri" panose="020F0502020204030204" pitchFamily="34" charset="0"/>
                <a:cs typeface="Calibri" panose="020F0502020204030204" pitchFamily="34" charset="0"/>
              </a:rPr>
              <a:t>o</a:t>
            </a:r>
            <a:r>
              <a:rPr lang="en-US" sz="2700" b="1" smtClean="0">
                <a:solidFill>
                  <a:schemeClr val="tx1"/>
                </a:solidFill>
                <a:latin typeface="Calibri" panose="020F0502020204030204" pitchFamily="34" charset="0"/>
                <a:cs typeface="Calibri" panose="020F0502020204030204" pitchFamily="34" charset="0"/>
              </a:rPr>
              <a:t>n </a:t>
            </a:r>
            <a:r>
              <a:rPr lang="en-US" sz="2700" b="1" dirty="0" smtClean="0">
                <a:solidFill>
                  <a:schemeClr val="tx1"/>
                </a:solidFill>
                <a:latin typeface="Calibri" panose="020F0502020204030204" pitchFamily="34" charset="0"/>
                <a:cs typeface="Calibri" panose="020F0502020204030204" pitchFamily="34" charset="0"/>
              </a:rPr>
              <a:t>Aquatic </a:t>
            </a:r>
            <a:r>
              <a:rPr lang="en-US" sz="2700" b="1" smtClean="0">
                <a:solidFill>
                  <a:schemeClr val="tx1"/>
                </a:solidFill>
                <a:latin typeface="Calibri" panose="020F0502020204030204" pitchFamily="34" charset="0"/>
                <a:cs typeface="Calibri" panose="020F0502020204030204" pitchFamily="34" charset="0"/>
              </a:rPr>
              <a:t>Invasive Species</a:t>
            </a:r>
            <a:r>
              <a:rPr lang="en-US" sz="2700" b="1" dirty="0" smtClean="0">
                <a:solidFill>
                  <a:schemeClr val="tx1"/>
                </a:solidFill>
                <a:latin typeface="Calibri" panose="020F0502020204030204" pitchFamily="34" charset="0"/>
                <a:cs typeface="Calibri" panose="020F0502020204030204" pitchFamily="34" charset="0"/>
              </a:rPr>
              <a:t/>
            </a:r>
            <a:br>
              <a:rPr lang="en-US" sz="2700" b="1" dirty="0" smtClean="0">
                <a:solidFill>
                  <a:schemeClr val="tx1"/>
                </a:solidFill>
                <a:latin typeface="Calibri" panose="020F0502020204030204" pitchFamily="34" charset="0"/>
                <a:cs typeface="Calibri" panose="020F0502020204030204" pitchFamily="34" charset="0"/>
              </a:rPr>
            </a:br>
            <a:r>
              <a:rPr lang="en-US" sz="2700" b="1" dirty="0" smtClean="0">
                <a:solidFill>
                  <a:schemeClr val="tx1"/>
                </a:solidFill>
                <a:latin typeface="Calibri" panose="020F0502020204030204" pitchFamily="34" charset="0"/>
                <a:cs typeface="Calibri" panose="020F0502020204030204" pitchFamily="34" charset="0"/>
              </a:rPr>
              <a:t>April 21, 2021</a:t>
            </a:r>
            <a:endParaRPr lang="en-US" sz="2700" b="1" dirty="0">
              <a:solidFill>
                <a:schemeClr val="tx1"/>
              </a:solidFill>
              <a:latin typeface="Calibri" panose="020F0502020204030204" pitchFamily="34" charset="0"/>
              <a:cs typeface="Calibri" panose="020F0502020204030204" pitchFamily="34" charset="0"/>
            </a:endParaRPr>
          </a:p>
        </p:txBody>
      </p:sp>
      <p:sp>
        <p:nvSpPr>
          <p:cNvPr id="4" name="Subtitle 3"/>
          <p:cNvSpPr>
            <a:spLocks noGrp="1"/>
          </p:cNvSpPr>
          <p:nvPr>
            <p:ph type="subTitle" idx="1"/>
          </p:nvPr>
        </p:nvSpPr>
        <p:spPr>
          <a:xfrm>
            <a:off x="4638261" y="3418298"/>
            <a:ext cx="6068431" cy="2129209"/>
          </a:xfrm>
        </p:spPr>
        <p:txBody>
          <a:bodyPr>
            <a:normAutofit/>
          </a:bodyPr>
          <a:lstStyle/>
          <a:p>
            <a:pPr algn="ctr"/>
            <a:r>
              <a:rPr lang="en-US" sz="2800" b="1" dirty="0" smtClean="0">
                <a:solidFill>
                  <a:schemeClr val="tx1"/>
                </a:solidFill>
                <a:latin typeface="Calibri" panose="020F0502020204030204" pitchFamily="34" charset="0"/>
                <a:cs typeface="Calibri" panose="020F0502020204030204" pitchFamily="34" charset="0"/>
              </a:rPr>
              <a:t>Susan Jewell</a:t>
            </a:r>
          </a:p>
          <a:p>
            <a:pPr algn="ctr"/>
            <a:r>
              <a:rPr lang="en-US" sz="2400" b="1" dirty="0" smtClean="0">
                <a:solidFill>
                  <a:schemeClr val="tx1"/>
                </a:solidFill>
                <a:latin typeface="Calibri" panose="020F0502020204030204" pitchFamily="34" charset="0"/>
                <a:cs typeface="Calibri" panose="020F0502020204030204" pitchFamily="34" charset="0"/>
              </a:rPr>
              <a:t>Injurious Wildlife Listing Coordinator</a:t>
            </a:r>
          </a:p>
          <a:p>
            <a:pPr algn="ctr"/>
            <a:r>
              <a:rPr lang="en-US" sz="2000" b="1" dirty="0" smtClean="0">
                <a:solidFill>
                  <a:schemeClr val="tx1"/>
                </a:solidFill>
                <a:latin typeface="Calibri" panose="020F0502020204030204" pitchFamily="34" charset="0"/>
                <a:cs typeface="Calibri" panose="020F0502020204030204" pitchFamily="34" charset="0"/>
              </a:rPr>
              <a:t>U.S. Fish and Wildlife Service HQ</a:t>
            </a:r>
          </a:p>
          <a:p>
            <a:pPr algn="ctr"/>
            <a:r>
              <a:rPr lang="en-US" sz="2000" b="1" dirty="0" smtClean="0">
                <a:solidFill>
                  <a:schemeClr val="tx1"/>
                </a:solidFill>
                <a:latin typeface="Calibri" panose="020F0502020204030204" pitchFamily="34" charset="0"/>
                <a:cs typeface="Calibri" panose="020F0502020204030204" pitchFamily="34" charset="0"/>
              </a:rPr>
              <a:t>Falls Church, VA</a:t>
            </a:r>
          </a:p>
          <a:p>
            <a:pPr algn="ctr"/>
            <a:endParaRPr lang="en-US" b="1" dirty="0">
              <a:solidFill>
                <a:schemeClr val="tx1"/>
              </a:solidFill>
            </a:endParaRPr>
          </a:p>
          <a:p>
            <a:pPr algn="ctr"/>
            <a:endParaRPr lang="en-US" b="1" dirty="0">
              <a:solidFill>
                <a:schemeClr val="tx1"/>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0529" y="3290490"/>
            <a:ext cx="2496581" cy="2837291"/>
          </a:xfrm>
          <a:prstGeom prst="rect">
            <a:avLst/>
          </a:prstGeom>
        </p:spPr>
      </p:pic>
    </p:spTree>
    <p:extLst>
      <p:ext uri="{BB962C8B-B14F-4D97-AF65-F5344CB8AC3E}">
        <p14:creationId xmlns:p14="http://schemas.microsoft.com/office/powerpoint/2010/main" val="4009542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anose="020F0502020204030204" pitchFamily="34" charset="0"/>
                <a:cs typeface="Calibri" panose="020F0502020204030204" pitchFamily="34" charset="0"/>
              </a:rPr>
              <a:t>Prohibitions</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657224" y="2280691"/>
            <a:ext cx="4663440" cy="723400"/>
          </a:xfrm>
        </p:spPr>
        <p:txBody>
          <a:bodyPr>
            <a:normAutofit/>
          </a:bodyPr>
          <a:lstStyle/>
          <a:p>
            <a:pPr algn="ctr"/>
            <a:r>
              <a:rPr lang="en-US" sz="2400" b="1" dirty="0">
                <a:latin typeface="Calibri" panose="020F0502020204030204" pitchFamily="34" charset="0"/>
                <a:cs typeface="Calibri" panose="020F0502020204030204" pitchFamily="34" charset="0"/>
              </a:rPr>
              <a:t>T</a:t>
            </a:r>
            <a:r>
              <a:rPr lang="en-US" sz="2400" b="1" cap="none" dirty="0">
                <a:latin typeface="Calibri" panose="020F0502020204030204" pitchFamily="34" charset="0"/>
                <a:cs typeface="Calibri" panose="020F0502020204030204" pitchFamily="34" charset="0"/>
              </a:rPr>
              <a:t>itle</a:t>
            </a:r>
            <a:r>
              <a:rPr lang="en-US" sz="2400" b="1" dirty="0">
                <a:latin typeface="Calibri" panose="020F0502020204030204" pitchFamily="34" charset="0"/>
                <a:cs typeface="Calibri" panose="020F0502020204030204" pitchFamily="34" charset="0"/>
              </a:rPr>
              <a:t> 18  (I</a:t>
            </a:r>
            <a:r>
              <a:rPr lang="en-US" sz="2400" b="1" cap="none" dirty="0">
                <a:latin typeface="Calibri" panose="020F0502020204030204" pitchFamily="34" charset="0"/>
                <a:cs typeface="Calibri" panose="020F0502020204030204" pitchFamily="34" charset="0"/>
              </a:rPr>
              <a:t>njurious</a:t>
            </a:r>
            <a:r>
              <a:rPr lang="en-US" sz="2400" b="1" dirty="0">
                <a:latin typeface="Calibri" panose="020F0502020204030204" pitchFamily="34" charset="0"/>
                <a:cs typeface="Calibri" panose="020F0502020204030204" pitchFamily="34" charset="0"/>
              </a:rPr>
              <a:t>)</a:t>
            </a:r>
          </a:p>
          <a:p>
            <a:pPr algn="ctr"/>
            <a:endParaRPr lang="en-US" sz="2400"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035598" y="2760811"/>
            <a:ext cx="4213059" cy="3200400"/>
          </a:xfrm>
        </p:spPr>
        <p:txBody>
          <a:bodyPr/>
          <a:lstStyle/>
          <a:p>
            <a:r>
              <a:rPr lang="en-US" sz="2000" b="1" dirty="0" smtClean="0">
                <a:latin typeface="Calibri" panose="020F0502020204030204" pitchFamily="34" charset="0"/>
                <a:cs typeface="Calibri" panose="020F0502020204030204" pitchFamily="34" charset="0"/>
              </a:rPr>
              <a:t>Importation and transport </a:t>
            </a:r>
            <a:r>
              <a:rPr lang="en-US" sz="2000" b="1" dirty="0" smtClean="0">
                <a:latin typeface="Calibri" panose="020F0502020204030204" pitchFamily="34" charset="0"/>
                <a:cs typeface="Calibri" panose="020F0502020204030204" pitchFamily="34" charset="0"/>
              </a:rPr>
              <a:t>between </a:t>
            </a:r>
            <a:r>
              <a:rPr lang="en-US" sz="2000" b="1" dirty="0" smtClean="0">
                <a:latin typeface="Calibri" panose="020F0502020204030204" pitchFamily="34" charset="0"/>
                <a:cs typeface="Calibri" panose="020F0502020204030204" pitchFamily="34" charset="0"/>
              </a:rPr>
              <a:t>shipping clause jurisdictions </a:t>
            </a:r>
            <a:r>
              <a:rPr lang="en-US" sz="2000" b="1" dirty="0" smtClean="0">
                <a:latin typeface="Calibri" panose="020F0502020204030204" pitchFamily="34" charset="0"/>
                <a:cs typeface="Calibri" panose="020F0502020204030204" pitchFamily="34" charset="0"/>
              </a:rPr>
              <a:t>(of </a:t>
            </a:r>
            <a:r>
              <a:rPr lang="en-US" sz="2000" b="1" dirty="0" smtClean="0">
                <a:latin typeface="Calibri" panose="020F0502020204030204" pitchFamily="34" charset="0"/>
                <a:cs typeface="Calibri" panose="020F0502020204030204" pitchFamily="34" charset="0"/>
              </a:rPr>
              <a:t>injurious </a:t>
            </a:r>
            <a:r>
              <a:rPr lang="en-US" sz="2000" b="1" dirty="0" smtClean="0">
                <a:latin typeface="Calibri" panose="020F0502020204030204" pitchFamily="34" charset="0"/>
                <a:cs typeface="Calibri" panose="020F0502020204030204" pitchFamily="34" charset="0"/>
              </a:rPr>
              <a:t>wildlife) </a:t>
            </a:r>
            <a:endParaRPr lang="en-US" sz="2000" b="1" dirty="0" smtClean="0">
              <a:latin typeface="Calibri" panose="020F0502020204030204" pitchFamily="34" charset="0"/>
              <a:cs typeface="Calibri" panose="020F0502020204030204" pitchFamily="34" charset="0"/>
            </a:endParaRPr>
          </a:p>
          <a:p>
            <a:pPr algn="ctr"/>
            <a:endParaRPr lang="en-US" dirty="0"/>
          </a:p>
        </p:txBody>
      </p:sp>
      <p:sp>
        <p:nvSpPr>
          <p:cNvPr id="5" name="Text Placeholder 4"/>
          <p:cNvSpPr>
            <a:spLocks noGrp="1"/>
          </p:cNvSpPr>
          <p:nvPr>
            <p:ph type="body" sz="quarter" idx="3"/>
          </p:nvPr>
        </p:nvSpPr>
        <p:spPr/>
        <p:txBody>
          <a:bodyPr>
            <a:normAutofit/>
          </a:bodyPr>
          <a:lstStyle/>
          <a:p>
            <a:pPr algn="ctr"/>
            <a:r>
              <a:rPr lang="en-US" sz="2400" b="1" dirty="0">
                <a:latin typeface="Calibri" panose="020F0502020204030204" pitchFamily="34" charset="0"/>
                <a:cs typeface="Calibri" panose="020F0502020204030204" pitchFamily="34" charset="0"/>
              </a:rPr>
              <a:t>T</a:t>
            </a:r>
            <a:r>
              <a:rPr lang="en-US" sz="2400" b="1" cap="none" dirty="0">
                <a:latin typeface="Calibri" panose="020F0502020204030204" pitchFamily="34" charset="0"/>
                <a:cs typeface="Calibri" panose="020F0502020204030204" pitchFamily="34" charset="0"/>
              </a:rPr>
              <a:t>itle</a:t>
            </a:r>
            <a:r>
              <a:rPr lang="en-US" sz="2400" b="1" dirty="0">
                <a:latin typeface="Calibri" panose="020F0502020204030204" pitchFamily="34" charset="0"/>
                <a:cs typeface="Calibri" panose="020F0502020204030204" pitchFamily="34" charset="0"/>
              </a:rPr>
              <a:t> 16 (t</a:t>
            </a:r>
            <a:r>
              <a:rPr lang="en-US" sz="2400" b="1" cap="none" dirty="0">
                <a:latin typeface="Calibri" panose="020F0502020204030204" pitchFamily="34" charset="0"/>
                <a:cs typeface="Calibri" panose="020F0502020204030204" pitchFamily="34" charset="0"/>
              </a:rPr>
              <a:t>rafficking</a:t>
            </a:r>
            <a:r>
              <a:rPr lang="en-US" sz="2400" b="1" dirty="0">
                <a:latin typeface="Calibri" panose="020F0502020204030204" pitchFamily="34" charset="0"/>
                <a:cs typeface="Calibri" panose="020F0502020204030204" pitchFamily="34" charset="0"/>
              </a:rPr>
              <a:t>)</a:t>
            </a:r>
          </a:p>
        </p:txBody>
      </p:sp>
      <p:sp>
        <p:nvSpPr>
          <p:cNvPr id="6" name="Content Placeholder 5"/>
          <p:cNvSpPr>
            <a:spLocks noGrp="1"/>
          </p:cNvSpPr>
          <p:nvPr>
            <p:ph sz="quarter" idx="4"/>
          </p:nvPr>
        </p:nvSpPr>
        <p:spPr/>
        <p:txBody>
          <a:bodyPr>
            <a:normAutofit/>
          </a:bodyPr>
          <a:lstStyle/>
          <a:p>
            <a:r>
              <a:rPr lang="en-US" sz="2000" b="1" dirty="0" smtClean="0">
                <a:latin typeface="Calibri" panose="020F0502020204030204" pitchFamily="34" charset="0"/>
                <a:cs typeface="Calibri" panose="020F0502020204030204" pitchFamily="34" charset="0"/>
              </a:rPr>
              <a:t>Unlawful to import</a:t>
            </a:r>
            <a:r>
              <a:rPr lang="en-US" sz="2000" b="1" dirty="0">
                <a:latin typeface="Calibri" panose="020F0502020204030204" pitchFamily="34" charset="0"/>
                <a:cs typeface="Calibri" panose="020F0502020204030204" pitchFamily="34" charset="0"/>
              </a:rPr>
              <a:t>, export, sell, acquire, or purchase fish, wildlife or plants that are taken, possessed, transported, or </a:t>
            </a:r>
            <a:r>
              <a:rPr lang="en-US" sz="2000" b="1" dirty="0" smtClean="0">
                <a:latin typeface="Calibri" panose="020F0502020204030204" pitchFamily="34" charset="0"/>
                <a:cs typeface="Calibri" panose="020F0502020204030204" pitchFamily="34" charset="0"/>
              </a:rPr>
              <a:t>sold in </a:t>
            </a:r>
            <a:r>
              <a:rPr lang="en-US" sz="2000" b="1" dirty="0">
                <a:latin typeface="Calibri" panose="020F0502020204030204" pitchFamily="34" charset="0"/>
                <a:cs typeface="Calibri" panose="020F0502020204030204" pitchFamily="34" charset="0"/>
              </a:rPr>
              <a:t>violation of </a:t>
            </a:r>
            <a:r>
              <a:rPr lang="en-US" sz="2000" b="1" dirty="0" smtClean="0">
                <a:latin typeface="Calibri" panose="020F0502020204030204" pitchFamily="34" charset="0"/>
                <a:cs typeface="Calibri" panose="020F0502020204030204" pitchFamily="34" charset="0"/>
              </a:rPr>
              <a:t>any law, treaty, or regulation of the U.S</a:t>
            </a:r>
            <a:r>
              <a:rPr lang="en-US" sz="2000" b="1" dirty="0">
                <a:latin typeface="Calibri" panose="020F0502020204030204" pitchFamily="34" charset="0"/>
                <a:cs typeface="Calibri" panose="020F0502020204030204" pitchFamily="34" charset="0"/>
              </a:rPr>
              <a:t>. </a:t>
            </a:r>
            <a:r>
              <a:rPr lang="en-US" sz="2000" b="1" dirty="0" smtClean="0">
                <a:latin typeface="Calibri" panose="020F0502020204030204" pitchFamily="34" charset="0"/>
                <a:cs typeface="Calibri" panose="020F0502020204030204" pitchFamily="34" charset="0"/>
              </a:rPr>
              <a:t>or in violation of any </a:t>
            </a:r>
            <a:r>
              <a:rPr lang="en-US" sz="2000" b="1" dirty="0">
                <a:latin typeface="Calibri" panose="020F0502020204030204" pitchFamily="34" charset="0"/>
                <a:cs typeface="Calibri" panose="020F0502020204030204" pitchFamily="34" charset="0"/>
              </a:rPr>
              <a:t>Indian </a:t>
            </a:r>
            <a:r>
              <a:rPr lang="en-US" sz="2000" b="1" dirty="0" smtClean="0">
                <a:latin typeface="Calibri" panose="020F0502020204030204" pitchFamily="34" charset="0"/>
                <a:cs typeface="Calibri" panose="020F0502020204030204" pitchFamily="34" charset="0"/>
              </a:rPr>
              <a:t>tribal law; </a:t>
            </a:r>
            <a:r>
              <a:rPr lang="en-US" sz="2000" b="1" dirty="0">
                <a:latin typeface="Calibri" panose="020F0502020204030204" pitchFamily="34" charset="0"/>
                <a:cs typeface="Calibri" panose="020F0502020204030204" pitchFamily="34" charset="0"/>
              </a:rPr>
              <a:t>or </a:t>
            </a:r>
            <a:r>
              <a:rPr lang="en-US" sz="2000" b="1" dirty="0" smtClean="0">
                <a:latin typeface="Calibri" panose="020F0502020204030204" pitchFamily="34" charset="0"/>
                <a:cs typeface="Calibri" panose="020F0502020204030204" pitchFamily="34" charset="0"/>
              </a:rPr>
              <a:t>in </a:t>
            </a:r>
            <a:r>
              <a:rPr lang="en-US" sz="2000" b="1" dirty="0">
                <a:latin typeface="Calibri" panose="020F0502020204030204" pitchFamily="34" charset="0"/>
                <a:cs typeface="Calibri" panose="020F0502020204030204" pitchFamily="34" charset="0"/>
              </a:rPr>
              <a:t>interstate or foreign commerce involving any fish, wildlife, or plants </a:t>
            </a:r>
            <a:r>
              <a:rPr lang="en-US" sz="2000" b="1" dirty="0" smtClean="0">
                <a:latin typeface="Calibri" panose="020F0502020204030204" pitchFamily="34" charset="0"/>
                <a:cs typeface="Calibri" panose="020F0502020204030204" pitchFamily="34" charset="0"/>
              </a:rPr>
              <a:t>taken, possessed, </a:t>
            </a:r>
            <a:r>
              <a:rPr lang="en-US" sz="2000" b="1" dirty="0">
                <a:latin typeface="Calibri" panose="020F0502020204030204" pitchFamily="34" charset="0"/>
                <a:cs typeface="Calibri" panose="020F0502020204030204" pitchFamily="34" charset="0"/>
              </a:rPr>
              <a:t>or sold in violation of State or foreign law.</a:t>
            </a:r>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08165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7807" y="2207516"/>
            <a:ext cx="4277947" cy="3143868"/>
          </a:xfrm>
        </p:spPr>
        <p:txBody>
          <a:bodyPr>
            <a:normAutofit fontScale="92500" lnSpcReduction="10000"/>
          </a:bodyPr>
          <a:lstStyle/>
          <a:p>
            <a:pPr algn="ctr"/>
            <a:r>
              <a:rPr lang="en-US" sz="2400" b="1" dirty="0">
                <a:solidFill>
                  <a:schemeClr val="tx1"/>
                </a:solidFill>
                <a:latin typeface="Calibri" panose="020F0502020204030204" pitchFamily="34" charset="0"/>
                <a:cs typeface="Calibri" panose="020F0502020204030204" pitchFamily="34" charset="0"/>
              </a:rPr>
              <a:t>Title 16 </a:t>
            </a:r>
            <a:r>
              <a:rPr lang="en-US" sz="2400" b="1" dirty="0" smtClean="0">
                <a:solidFill>
                  <a:schemeClr val="tx1"/>
                </a:solidFill>
                <a:latin typeface="Calibri" panose="020F0502020204030204" pitchFamily="34" charset="0"/>
                <a:cs typeface="Calibri" panose="020F0502020204030204" pitchFamily="34" charset="0"/>
              </a:rPr>
              <a:t>(Trafficking</a:t>
            </a:r>
            <a:r>
              <a:rPr lang="en-US" sz="2400" b="1" dirty="0">
                <a:solidFill>
                  <a:schemeClr val="tx1"/>
                </a:solidFill>
                <a:latin typeface="Calibri" panose="020F0502020204030204" pitchFamily="34" charset="0"/>
                <a:cs typeface="Calibri" panose="020F0502020204030204" pitchFamily="34" charset="0"/>
              </a:rPr>
              <a:t>)</a:t>
            </a:r>
          </a:p>
          <a:p>
            <a:endParaRPr lang="en-US" sz="2000" b="1" dirty="0" smtClean="0">
              <a:solidFill>
                <a:schemeClr val="tx1"/>
              </a:solidFill>
              <a:latin typeface="Calibri" panose="020F0502020204030204" pitchFamily="34" charset="0"/>
              <a:cs typeface="Calibri" panose="020F0502020204030204" pitchFamily="34" charset="0"/>
            </a:endParaRPr>
          </a:p>
          <a:p>
            <a:r>
              <a:rPr lang="en-US" sz="2000" b="1" dirty="0" smtClean="0">
                <a:solidFill>
                  <a:schemeClr val="tx1"/>
                </a:solidFill>
                <a:latin typeface="Calibri" panose="020F0502020204030204" pitchFamily="34" charset="0"/>
                <a:cs typeface="Calibri" panose="020F0502020204030204" pitchFamily="34" charset="0"/>
              </a:rPr>
              <a:t>Class A misdemeanor</a:t>
            </a:r>
          </a:p>
          <a:p>
            <a:pPr marL="285750" indent="-285750">
              <a:buFont typeface="Arial" panose="020B0604020202020204" pitchFamily="34" charset="0"/>
              <a:buChar char="•"/>
            </a:pPr>
            <a:r>
              <a:rPr lang="en-US" sz="2000" b="1" dirty="0" smtClean="0">
                <a:solidFill>
                  <a:schemeClr val="tx1"/>
                </a:solidFill>
                <a:latin typeface="Calibri" panose="020F0502020204030204" pitchFamily="34" charset="0"/>
                <a:cs typeface="Calibri" panose="020F0502020204030204" pitchFamily="34" charset="0"/>
              </a:rPr>
              <a:t>“Knowingly” </a:t>
            </a:r>
            <a:r>
              <a:rPr lang="en-US" sz="2000" b="1" dirty="0" smtClean="0">
                <a:solidFill>
                  <a:schemeClr val="tx1"/>
                </a:solidFill>
                <a:latin typeface="Calibri" panose="020F0502020204030204" pitchFamily="34" charset="0"/>
                <a:cs typeface="Calibri" panose="020F0502020204030204" pitchFamily="34" charset="0"/>
              </a:rPr>
              <a:t>for violations </a:t>
            </a:r>
          </a:p>
          <a:p>
            <a:pPr marL="285750" indent="-285750">
              <a:buFont typeface="Arial" panose="020B0604020202020204" pitchFamily="34" charset="0"/>
              <a:buChar char="•"/>
            </a:pPr>
            <a:r>
              <a:rPr lang="en-US" sz="2000" b="1" dirty="0" smtClean="0">
                <a:solidFill>
                  <a:schemeClr val="tx1"/>
                </a:solidFill>
                <a:latin typeface="Calibri" panose="020F0502020204030204" pitchFamily="34" charset="0"/>
                <a:cs typeface="Calibri" panose="020F0502020204030204" pitchFamily="34" charset="0"/>
              </a:rPr>
              <a:t>Up to $100,000/$200,000 fine or 1 year in jail or both</a:t>
            </a:r>
          </a:p>
          <a:p>
            <a:endParaRPr lang="en-US" sz="2000" b="1" dirty="0" smtClean="0">
              <a:solidFill>
                <a:schemeClr val="tx1"/>
              </a:solidFill>
              <a:latin typeface="Calibri" panose="020F0502020204030204" pitchFamily="34" charset="0"/>
              <a:cs typeface="Calibri" panose="020F0502020204030204" pitchFamily="34" charset="0"/>
            </a:endParaRPr>
          </a:p>
          <a:p>
            <a:r>
              <a:rPr lang="en-US" sz="2000" b="1" dirty="0" smtClean="0">
                <a:solidFill>
                  <a:schemeClr val="tx1"/>
                </a:solidFill>
                <a:latin typeface="Calibri" panose="020F0502020204030204" pitchFamily="34" charset="0"/>
                <a:cs typeface="Calibri" panose="020F0502020204030204" pitchFamily="34" charset="0"/>
              </a:rPr>
              <a:t>Other civil, criminal, and forfeiture penalties</a:t>
            </a:r>
            <a:endParaRPr lang="en-US" sz="2000" b="1" dirty="0" smtClean="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800" dirty="0">
              <a:solidFill>
                <a:schemeClr val="tx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31900" y="2258382"/>
            <a:ext cx="3879850" cy="1969770"/>
          </a:xfrm>
          <a:prstGeom prst="rect">
            <a:avLst/>
          </a:prstGeom>
          <a:noFill/>
        </p:spPr>
        <p:txBody>
          <a:bodyPr wrap="square" rtlCol="0">
            <a:spAutoFit/>
          </a:bodyPr>
          <a:lstStyle/>
          <a:p>
            <a:pPr algn="ctr"/>
            <a:r>
              <a:rPr lang="en-US" sz="2400" b="1" dirty="0" smtClean="0">
                <a:latin typeface="Calibri" panose="020F0502020204030204" pitchFamily="34" charset="0"/>
                <a:cs typeface="Calibri" panose="020F0502020204030204" pitchFamily="34" charset="0"/>
              </a:rPr>
              <a:t>Title 18 (Injurious Wildlife)</a:t>
            </a:r>
          </a:p>
          <a:p>
            <a:endParaRPr lang="en-US" b="1" dirty="0" smtClean="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Misdemeanor</a:t>
            </a: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Strict </a:t>
            </a:r>
            <a:r>
              <a:rPr lang="en-US" sz="2000" b="1" dirty="0" smtClean="0">
                <a:latin typeface="Calibri" panose="020F0502020204030204" pitchFamily="34" charset="0"/>
                <a:cs typeface="Calibri" panose="020F0502020204030204" pitchFamily="34" charset="0"/>
              </a:rPr>
              <a:t>liability for violations</a:t>
            </a: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Up to $5,000/$10,000 fine or up to 6 months jail or both</a:t>
            </a:r>
            <a:endParaRPr lang="en-US" sz="2000" b="1" dirty="0">
              <a:latin typeface="Calibri" panose="020F0502020204030204" pitchFamily="34" charset="0"/>
              <a:cs typeface="Calibri" panose="020F0502020204030204" pitchFamily="34" charset="0"/>
            </a:endParaRPr>
          </a:p>
        </p:txBody>
      </p:sp>
      <p:sp>
        <p:nvSpPr>
          <p:cNvPr id="7" name="TextBox 6"/>
          <p:cNvSpPr txBox="1"/>
          <p:nvPr/>
        </p:nvSpPr>
        <p:spPr>
          <a:xfrm>
            <a:off x="4814128" y="728210"/>
            <a:ext cx="2183020"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Penalties</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0800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anose="020F0502020204030204" pitchFamily="34" charset="0"/>
                <a:cs typeface="Calibri" panose="020F0502020204030204" pitchFamily="34" charset="0"/>
              </a:rPr>
              <a:t>Amendments Adding Taxa of Organisms</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657224" y="2280691"/>
            <a:ext cx="4663440" cy="723400"/>
          </a:xfrm>
        </p:spPr>
        <p:txBody>
          <a:bodyPr>
            <a:normAutofit/>
          </a:bodyPr>
          <a:lstStyle/>
          <a:p>
            <a:pPr algn="ctr"/>
            <a:r>
              <a:rPr lang="en-US" sz="2400" b="1" dirty="0">
                <a:latin typeface="Calibri" panose="020F0502020204030204" pitchFamily="34" charset="0"/>
                <a:cs typeface="Calibri" panose="020F0502020204030204" pitchFamily="34" charset="0"/>
              </a:rPr>
              <a:t>T</a:t>
            </a:r>
            <a:r>
              <a:rPr lang="en-US" sz="2400" b="1" cap="none" dirty="0">
                <a:latin typeface="Calibri" panose="020F0502020204030204" pitchFamily="34" charset="0"/>
                <a:cs typeface="Calibri" panose="020F0502020204030204" pitchFamily="34" charset="0"/>
              </a:rPr>
              <a:t>itle</a:t>
            </a:r>
            <a:r>
              <a:rPr lang="en-US" sz="2400" b="1" dirty="0">
                <a:latin typeface="Calibri" panose="020F0502020204030204" pitchFamily="34" charset="0"/>
                <a:cs typeface="Calibri" panose="020F0502020204030204" pitchFamily="34" charset="0"/>
              </a:rPr>
              <a:t> 18  (I</a:t>
            </a:r>
            <a:r>
              <a:rPr lang="en-US" sz="2400" b="1" cap="none" dirty="0">
                <a:latin typeface="Calibri" panose="020F0502020204030204" pitchFamily="34" charset="0"/>
                <a:cs typeface="Calibri" panose="020F0502020204030204" pitchFamily="34" charset="0"/>
              </a:rPr>
              <a:t>njurious</a:t>
            </a:r>
            <a:r>
              <a:rPr lang="en-US" sz="2400" b="1" dirty="0">
                <a:latin typeface="Calibri" panose="020F0502020204030204" pitchFamily="34" charset="0"/>
                <a:cs typeface="Calibri" panose="020F0502020204030204" pitchFamily="34" charset="0"/>
              </a:rPr>
              <a:t>)</a:t>
            </a:r>
          </a:p>
          <a:p>
            <a:pPr algn="ctr"/>
            <a:endParaRPr lang="en-US" sz="2400"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035598" y="2760811"/>
            <a:ext cx="4213059" cy="3200400"/>
          </a:xfrm>
        </p:spPr>
        <p:txBody>
          <a:bodyPr/>
          <a:lstStyle/>
          <a:p>
            <a:r>
              <a:rPr lang="en-US" sz="2000" b="1" dirty="0" smtClean="0">
                <a:latin typeface="Calibri" panose="020F0502020204030204" pitchFamily="34" charset="0"/>
                <a:cs typeface="Calibri" panose="020F0502020204030204" pitchFamily="34" charset="0"/>
              </a:rPr>
              <a:t>1960 – added fishes, reptiles, amphibians, mollusks, and crustaceans.</a:t>
            </a:r>
            <a:endParaRPr lang="en-US" sz="2000" b="1" dirty="0" smtClean="0">
              <a:latin typeface="Calibri" panose="020F0502020204030204" pitchFamily="34" charset="0"/>
              <a:cs typeface="Calibri" panose="020F0502020204030204" pitchFamily="34" charset="0"/>
            </a:endParaRPr>
          </a:p>
          <a:p>
            <a:pPr algn="ctr"/>
            <a:endParaRPr lang="en-US" dirty="0"/>
          </a:p>
        </p:txBody>
      </p:sp>
      <p:sp>
        <p:nvSpPr>
          <p:cNvPr id="5" name="Text Placeholder 4"/>
          <p:cNvSpPr>
            <a:spLocks noGrp="1"/>
          </p:cNvSpPr>
          <p:nvPr>
            <p:ph type="body" sz="quarter" idx="3"/>
          </p:nvPr>
        </p:nvSpPr>
        <p:spPr/>
        <p:txBody>
          <a:bodyPr>
            <a:normAutofit/>
          </a:bodyPr>
          <a:lstStyle/>
          <a:p>
            <a:pPr algn="ctr"/>
            <a:r>
              <a:rPr lang="en-US" sz="2400" b="1" dirty="0">
                <a:latin typeface="Calibri" panose="020F0502020204030204" pitchFamily="34" charset="0"/>
                <a:cs typeface="Calibri" panose="020F0502020204030204" pitchFamily="34" charset="0"/>
              </a:rPr>
              <a:t>T</a:t>
            </a:r>
            <a:r>
              <a:rPr lang="en-US" sz="2400" b="1" cap="none" dirty="0">
                <a:latin typeface="Calibri" panose="020F0502020204030204" pitchFamily="34" charset="0"/>
                <a:cs typeface="Calibri" panose="020F0502020204030204" pitchFamily="34" charset="0"/>
              </a:rPr>
              <a:t>itle</a:t>
            </a:r>
            <a:r>
              <a:rPr lang="en-US" sz="2400" b="1" dirty="0">
                <a:latin typeface="Calibri" panose="020F0502020204030204" pitchFamily="34" charset="0"/>
                <a:cs typeface="Calibri" panose="020F0502020204030204" pitchFamily="34" charset="0"/>
              </a:rPr>
              <a:t> 16 (t</a:t>
            </a:r>
            <a:r>
              <a:rPr lang="en-US" sz="2400" b="1" cap="none" dirty="0">
                <a:latin typeface="Calibri" panose="020F0502020204030204" pitchFamily="34" charset="0"/>
                <a:cs typeface="Calibri" panose="020F0502020204030204" pitchFamily="34" charset="0"/>
              </a:rPr>
              <a:t>rafficking</a:t>
            </a:r>
            <a:r>
              <a:rPr lang="en-US" sz="2400" b="1" dirty="0">
                <a:latin typeface="Calibri" panose="020F0502020204030204" pitchFamily="34" charset="0"/>
                <a:cs typeface="Calibri" panose="020F0502020204030204" pitchFamily="34" charset="0"/>
              </a:rPr>
              <a:t>)</a:t>
            </a:r>
          </a:p>
        </p:txBody>
      </p:sp>
      <p:sp>
        <p:nvSpPr>
          <p:cNvPr id="6" name="Content Placeholder 5"/>
          <p:cNvSpPr>
            <a:spLocks noGrp="1"/>
          </p:cNvSpPr>
          <p:nvPr>
            <p:ph sz="quarter" idx="4"/>
          </p:nvPr>
        </p:nvSpPr>
        <p:spPr/>
        <p:txBody>
          <a:bodyPr>
            <a:normAutofit/>
          </a:bodyPr>
          <a:lstStyle/>
          <a:p>
            <a:r>
              <a:rPr lang="en-US" sz="2000" b="1" dirty="0" smtClean="0">
                <a:latin typeface="Calibri" panose="020F0502020204030204" pitchFamily="34" charset="0"/>
                <a:cs typeface="Calibri" panose="020F0502020204030204" pitchFamily="34" charset="0"/>
              </a:rPr>
              <a:t>1969 – added amphibians, reptiles, mollusks</a:t>
            </a:r>
            <a:r>
              <a:rPr lang="en-US" sz="2000" b="1" dirty="0" smtClean="0">
                <a:latin typeface="Calibri" panose="020F0502020204030204" pitchFamily="34" charset="0"/>
                <a:cs typeface="Calibri" panose="020F0502020204030204" pitchFamily="34" charset="0"/>
              </a:rPr>
              <a:t>, and crustaceans NATIVE</a:t>
            </a:r>
          </a:p>
          <a:p>
            <a:endParaRPr lang="en-US" sz="2000" b="1" dirty="0" smtClean="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1981 – added endangered native plants, fishes</a:t>
            </a:r>
          </a:p>
          <a:p>
            <a:endParaRPr lang="en-US" sz="2000" b="1" dirty="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2008 – added trees and plant parts</a:t>
            </a:r>
          </a:p>
          <a:p>
            <a:pPr marL="0" indent="0">
              <a:buNone/>
            </a:pPr>
            <a:endParaRPr lang="en-US" sz="2000" b="1" dirty="0">
              <a:latin typeface="Calibri" panose="020F0502020204030204" pitchFamily="34" charset="0"/>
              <a:cs typeface="Calibri" panose="020F0502020204030204" pitchFamily="34" charset="0"/>
            </a:endParaRPr>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02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ctrTitle"/>
          </p:nvPr>
        </p:nvSpPr>
        <p:spPr>
          <a:xfrm>
            <a:off x="1860331" y="868310"/>
            <a:ext cx="7308290" cy="499533"/>
          </a:xfrm>
        </p:spPr>
        <p:txBody>
          <a:bodyPr/>
          <a:lstStyle/>
          <a:p>
            <a:pPr algn="ctr"/>
            <a:r>
              <a:rPr lang="en-US" sz="3200" b="1" dirty="0" smtClean="0">
                <a:solidFill>
                  <a:schemeClr val="tx1"/>
                </a:solidFill>
                <a:latin typeface="Calibri" panose="020F0502020204030204" pitchFamily="34" charset="0"/>
                <a:cs typeface="Calibri" panose="020F0502020204030204" pitchFamily="34" charset="0"/>
              </a:rPr>
              <a:t>Interstate transport </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750062" y="1609726"/>
            <a:ext cx="9228201" cy="4333874"/>
          </a:xfrm>
          <a:solidFill>
            <a:schemeClr val="accent1">
              <a:lumMod val="60000"/>
              <a:lumOff val="40000"/>
            </a:schemeClr>
          </a:solidFill>
        </p:spPr>
        <p:txBody>
          <a:bodyPr>
            <a:normAutofit fontScale="85000" lnSpcReduction="20000"/>
          </a:bodyPr>
          <a:lstStyle/>
          <a:p>
            <a:endParaRPr lang="en-US" b="1" dirty="0" smtClean="0">
              <a:solidFill>
                <a:schemeClr val="tx1"/>
              </a:solidFill>
              <a:latin typeface="Calibri" panose="020F0502020204030204" pitchFamily="34" charset="0"/>
              <a:cs typeface="Calibri" panose="020F0502020204030204" pitchFamily="34" charset="0"/>
            </a:endParaRPr>
          </a:p>
          <a:p>
            <a:endParaRPr lang="en-US" b="1" dirty="0">
              <a:solidFill>
                <a:schemeClr val="tx1"/>
              </a:solidFill>
              <a:latin typeface="Calibri" panose="020F0502020204030204" pitchFamily="34" charset="0"/>
              <a:cs typeface="Calibri" panose="020F0502020204030204" pitchFamily="34" charset="0"/>
            </a:endParaRPr>
          </a:p>
          <a:p>
            <a:r>
              <a:rPr lang="en-US" b="1" dirty="0" smtClean="0">
                <a:solidFill>
                  <a:schemeClr val="tx1"/>
                </a:solidFill>
                <a:latin typeface="Calibri" panose="020F0502020204030204" pitchFamily="34" charset="0"/>
                <a:cs typeface="Calibri" panose="020F0502020204030204" pitchFamily="34" charset="0"/>
              </a:rPr>
              <a:t>1900</a:t>
            </a:r>
            <a:r>
              <a:rPr lang="en-US" dirty="0" smtClean="0">
                <a:solidFill>
                  <a:schemeClr val="tx1"/>
                </a:solidFill>
                <a:latin typeface="Calibri" panose="020F0502020204030204" pitchFamily="34" charset="0"/>
                <a:cs typeface="Calibri" panose="020F0502020204030204" pitchFamily="34" charset="0"/>
              </a:rPr>
              <a:t> </a:t>
            </a:r>
            <a:r>
              <a:rPr lang="en-US" dirty="0" smtClean="0">
                <a:solidFill>
                  <a:schemeClr val="tx1"/>
                </a:solidFill>
                <a:latin typeface="Calibri" panose="020F0502020204030204" pitchFamily="34" charset="0"/>
                <a:cs typeface="Calibri" panose="020F0502020204030204" pitchFamily="34" charset="0"/>
              </a:rPr>
              <a:t>– Prohibits interstate transport of injurious </a:t>
            </a:r>
            <a:r>
              <a:rPr lang="en-US" dirty="0" smtClean="0">
                <a:solidFill>
                  <a:schemeClr val="tx1"/>
                </a:solidFill>
                <a:latin typeface="Calibri" panose="020F0502020204030204" pitchFamily="34" charset="0"/>
                <a:cs typeface="Calibri" panose="020F0502020204030204" pitchFamily="34" charset="0"/>
              </a:rPr>
              <a:t>wildlife</a:t>
            </a:r>
            <a:endParaRPr lang="en-US" dirty="0" smtClean="0">
              <a:solidFill>
                <a:schemeClr val="tx1"/>
              </a:solidFill>
              <a:latin typeface="Calibri" panose="020F0502020204030204" pitchFamily="34" charset="0"/>
              <a:cs typeface="Calibri" panose="020F0502020204030204" pitchFamily="34" charset="0"/>
            </a:endParaRPr>
          </a:p>
          <a:p>
            <a:endParaRPr lang="en-US" dirty="0" smtClean="0">
              <a:solidFill>
                <a:schemeClr val="tx1"/>
              </a:solidFill>
            </a:endParaRPr>
          </a:p>
          <a:p>
            <a:r>
              <a:rPr lang="en-US" b="1" dirty="0" smtClean="0">
                <a:solidFill>
                  <a:schemeClr val="tx1"/>
                </a:solidFill>
                <a:latin typeface="Calibri" panose="020F0502020204030204" pitchFamily="34" charset="0"/>
                <a:cs typeface="Calibri" panose="020F0502020204030204" pitchFamily="34" charset="0"/>
              </a:rPr>
              <a:t>1960</a:t>
            </a:r>
            <a:r>
              <a:rPr lang="en-US" dirty="0" smtClean="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a:t>
            </a:r>
            <a:r>
              <a:rPr lang="en-US" dirty="0" smtClean="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(18 U.S.C. § 42(a)(1)) states, “The importation into the United States, any territory of the United States, the District of Columbia, the Commonwealth of Puerto Rico, or any possession of the United States, or any shipment between the continental United States, the District of Columbia, Hawaii, the Commonwealth of Puerto Rico, or any possession of the United States . . . is hereby prohibited.” The latter clause is known as the “shipment clause.”</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7628" y="56999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3782732" y="4418531"/>
            <a:ext cx="5760661" cy="168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0828" y="4656083"/>
            <a:ext cx="1891862" cy="105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27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512" y="377907"/>
            <a:ext cx="10782300" cy="713317"/>
          </a:xfrm>
        </p:spPr>
        <p:txBody>
          <a:bodyPr/>
          <a:lstStyle/>
          <a:p>
            <a:pPr algn="ctr"/>
            <a:r>
              <a:rPr lang="en-US" sz="2800" dirty="0">
                <a:solidFill>
                  <a:schemeClr val="tx1"/>
                </a:solidFill>
                <a:latin typeface="Calibri" panose="020F0502020204030204" pitchFamily="34" charset="0"/>
                <a:cs typeface="Calibri" panose="020F0502020204030204" pitchFamily="34" charset="0"/>
              </a:rPr>
              <a:t>Implementation of the D.C. Circuit Court Decision in United States Association of Reptile Keepers, Inc. v. </a:t>
            </a:r>
            <a:r>
              <a:rPr lang="en-US" sz="2800" dirty="0" err="1">
                <a:solidFill>
                  <a:schemeClr val="tx1"/>
                </a:solidFill>
                <a:latin typeface="Calibri" panose="020F0502020204030204" pitchFamily="34" charset="0"/>
                <a:cs typeface="Calibri" panose="020F0502020204030204" pitchFamily="34" charset="0"/>
              </a:rPr>
              <a:t>Zinke</a:t>
            </a:r>
            <a:r>
              <a:rPr lang="en-US" sz="2800" dirty="0">
                <a:solidFill>
                  <a:schemeClr val="tx1"/>
                </a:solidFill>
                <a:latin typeface="Calibri" panose="020F0502020204030204" pitchFamily="34" charset="0"/>
                <a:cs typeface="Calibri" panose="020F0502020204030204" pitchFamily="34" charset="0"/>
              </a:rPr>
              <a:t>, No. 15-5199 (D.C. Cir. April 7, 2017)</a:t>
            </a:r>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a:stretch>
            <a:fillRect/>
          </a:stretch>
        </p:blipFill>
        <p:spPr>
          <a:xfrm>
            <a:off x="4229100" y="1167424"/>
            <a:ext cx="4083050" cy="5387358"/>
          </a:xfrm>
          <a:prstGeom prst="rect">
            <a:avLst/>
          </a:prstGeom>
        </p:spPr>
      </p:pic>
    </p:spTree>
    <p:extLst>
      <p:ext uri="{BB962C8B-B14F-4D97-AF65-F5344CB8AC3E}">
        <p14:creationId xmlns:p14="http://schemas.microsoft.com/office/powerpoint/2010/main" val="3910761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4000" dirty="0" smtClean="0">
                <a:solidFill>
                  <a:schemeClr val="tx1"/>
                </a:solidFill>
                <a:latin typeface="Calibri" panose="020F0502020204030204" pitchFamily="34" charset="0"/>
                <a:cs typeface="Calibri" panose="020F0502020204030204" pitchFamily="34" charset="0"/>
              </a:rPr>
              <a:t>The </a:t>
            </a:r>
            <a:r>
              <a:rPr lang="en-US" sz="4000" dirty="0" smtClean="0">
                <a:solidFill>
                  <a:schemeClr val="tx1"/>
                </a:solidFill>
                <a:latin typeface="Calibri" panose="020F0502020204030204" pitchFamily="34" charset="0"/>
                <a:cs typeface="Calibri" panose="020F0502020204030204" pitchFamily="34" charset="0"/>
              </a:rPr>
              <a:t>Circuit Court’s </a:t>
            </a:r>
            <a:r>
              <a:rPr lang="en-US" sz="4000" dirty="0" smtClean="0">
                <a:solidFill>
                  <a:schemeClr val="tx1"/>
                </a:solidFill>
                <a:latin typeface="Calibri" panose="020F0502020204030204" pitchFamily="34" charset="0"/>
                <a:cs typeface="Calibri" panose="020F0502020204030204" pitchFamily="34" charset="0"/>
              </a:rPr>
              <a:t>Decision</a:t>
            </a:r>
            <a:endParaRPr lang="en-US" sz="4000" dirty="0">
              <a:solidFill>
                <a:schemeClr val="tx1"/>
              </a:solidFill>
              <a:latin typeface="Calibri" panose="020F0502020204030204" pitchFamily="34" charset="0"/>
              <a:cs typeface="Calibri" panose="020F0502020204030204" pitchFamily="34" charset="0"/>
            </a:endParaRPr>
          </a:p>
        </p:txBody>
      </p:sp>
      <p:sp>
        <p:nvSpPr>
          <p:cNvPr id="6" name="Text Placeholder 5"/>
          <p:cNvSpPr>
            <a:spLocks noGrp="1"/>
          </p:cNvSpPr>
          <p:nvPr>
            <p:ph type="body" idx="1"/>
          </p:nvPr>
        </p:nvSpPr>
        <p:spPr/>
        <p:txBody>
          <a:bodyPr/>
          <a:lstStyle/>
          <a:p>
            <a:endParaRPr lang="en-US" dirty="0"/>
          </a:p>
        </p:txBody>
      </p:sp>
      <p:pic>
        <p:nvPicPr>
          <p:cNvPr id="10" name="Content Placeholder 9"/>
          <p:cNvPicPr>
            <a:picLocks noGrp="1" noChangeAspect="1"/>
          </p:cNvPicPr>
          <p:nvPr>
            <p:ph sz="half" idx="2"/>
          </p:nvPr>
        </p:nvPicPr>
        <p:blipFill>
          <a:blip r:embed="rId3"/>
          <a:stretch>
            <a:fillRect/>
          </a:stretch>
        </p:blipFill>
        <p:spPr>
          <a:xfrm>
            <a:off x="2346323" y="2500461"/>
            <a:ext cx="7394575" cy="2945505"/>
          </a:xfrm>
          <a:prstGeom prst="rect">
            <a:avLst/>
          </a:prstGeom>
        </p:spPr>
      </p:pic>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dirty="0"/>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p:cNvCxnSpPr/>
          <p:nvPr/>
        </p:nvCxnSpPr>
        <p:spPr>
          <a:xfrm flipV="1">
            <a:off x="3384550" y="4540250"/>
            <a:ext cx="946150" cy="6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694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1577189"/>
            <a:ext cx="9810750" cy="5078313"/>
          </a:xfrm>
          <a:prstGeom prst="rect">
            <a:avLst/>
          </a:prstGeom>
        </p:spPr>
        <p:txBody>
          <a:bodyPr wrap="square">
            <a:spAutoFit/>
          </a:bodyPr>
          <a:lstStyle/>
          <a:p>
            <a:r>
              <a:rPr lang="en-US" dirty="0" smtClean="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42. Importation or shipment of injurious mammals, birds, fish (including mollusks and crustacea), </a:t>
            </a:r>
            <a:r>
              <a:rPr lang="en-US" dirty="0" err="1">
                <a:latin typeface="Calibri" panose="020F0502020204030204" pitchFamily="34" charset="0"/>
                <a:cs typeface="Calibri" panose="020F0502020204030204" pitchFamily="34" charset="0"/>
              </a:rPr>
              <a:t>amphibia</a:t>
            </a:r>
            <a:r>
              <a:rPr lang="en-US" dirty="0">
                <a:latin typeface="Calibri" panose="020F0502020204030204" pitchFamily="34" charset="0"/>
                <a:cs typeface="Calibri" panose="020F0502020204030204" pitchFamily="34" charset="0"/>
              </a:rPr>
              <a:t>, and reptiles; permits, specimens for museums; regulations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(a)(1) The importation into the United States, any territory of the United States, the District of Columbia, the Commonwealth of Puerto Rico, or any possession of the United States, or </a:t>
            </a:r>
            <a:r>
              <a:rPr lang="en-US" dirty="0">
                <a:solidFill>
                  <a:srgbClr val="FF0000"/>
                </a:solidFill>
                <a:latin typeface="Calibri" panose="020F0502020204030204" pitchFamily="34" charset="0"/>
                <a:cs typeface="Calibri" panose="020F0502020204030204" pitchFamily="34" charset="0"/>
              </a:rPr>
              <a:t>transport between the States</a:t>
            </a:r>
            <a:r>
              <a:rPr lang="en-US" dirty="0">
                <a:latin typeface="Calibri" panose="020F0502020204030204" pitchFamily="34" charset="0"/>
                <a:cs typeface="Calibri" panose="020F0502020204030204" pitchFamily="34" charset="0"/>
              </a:rPr>
              <a:t>, the District of Columbia, </a:t>
            </a:r>
            <a:r>
              <a:rPr lang="en-US" strike="sngStrike" dirty="0" smtClean="0">
                <a:latin typeface="Calibri" panose="020F0502020204030204" pitchFamily="34" charset="0"/>
                <a:cs typeface="Calibri" panose="020F0502020204030204" pitchFamily="34" charset="0"/>
              </a:rPr>
              <a:t>Hawaii, </a:t>
            </a:r>
            <a:r>
              <a:rPr lang="en-US" dirty="0" smtClean="0">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Commonwealth of Puerto Rico, or any possession of the United States, of the mongoose of the species </a:t>
            </a:r>
            <a:r>
              <a:rPr lang="en-US" dirty="0" err="1">
                <a:latin typeface="Calibri" panose="020F0502020204030204" pitchFamily="34" charset="0"/>
                <a:cs typeface="Calibri" panose="020F0502020204030204" pitchFamily="34" charset="0"/>
              </a:rPr>
              <a:t>Herpestes</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auropunctatus</a:t>
            </a:r>
            <a:r>
              <a:rPr lang="en-US" dirty="0">
                <a:latin typeface="Calibri" panose="020F0502020204030204" pitchFamily="34" charset="0"/>
                <a:cs typeface="Calibri" panose="020F0502020204030204" pitchFamily="34" charset="0"/>
              </a:rPr>
              <a:t>; of the species of so-called "flying foxes" or fruit bats of the genus Pteropus; of the zebra mussel of the species Dreissena polymorpha; of the quagga mussel of the species Dreissena rostriformis or Dreissena bugensis; of the bighead carp of the species Hypophthalmichthys nobilis; and such other species of wild mammals, wild birds, fish (including mollusks and crustacea), amphibians, reptiles, brown tree snakes, or the offspring or eggs of any of the foregoing which the Secretary of the Interior may prescribe by regulation to be injurious to human beings, to the interests of agriculture, horticulture, forestry, or to wildlife or the wildlife resources of the United States, is hereby prohibited</a:t>
            </a:r>
            <a:r>
              <a:rPr lang="en-US" dirty="0" smtClean="0">
                <a:latin typeface="Calibri" panose="020F0502020204030204" pitchFamily="34" charset="0"/>
                <a:cs typeface="Calibri" panose="020F0502020204030204" pitchFamily="34" charset="0"/>
              </a:rPr>
              <a:t>.”</a:t>
            </a:r>
          </a:p>
          <a:p>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[Also includes language for </a:t>
            </a:r>
            <a:r>
              <a:rPr lang="en-US" b="1" dirty="0" smtClean="0">
                <a:latin typeface="Calibri" panose="020F0502020204030204" pitchFamily="34" charset="0"/>
                <a:cs typeface="Calibri" panose="020F0502020204030204" pitchFamily="34" charset="0"/>
              </a:rPr>
              <a:t>emergency listing </a:t>
            </a:r>
            <a:r>
              <a:rPr lang="en-US" dirty="0" smtClean="0">
                <a:latin typeface="Calibri" panose="020F0502020204030204" pitchFamily="34" charset="0"/>
                <a:cs typeface="Calibri" panose="020F0502020204030204" pitchFamily="34" charset="0"/>
              </a:rPr>
              <a:t>and </a:t>
            </a:r>
            <a:r>
              <a:rPr lang="en-US" b="1" dirty="0" smtClean="0">
                <a:latin typeface="Calibri" panose="020F0502020204030204" pitchFamily="34" charset="0"/>
                <a:cs typeface="Calibri" panose="020F0502020204030204" pitchFamily="34" charset="0"/>
              </a:rPr>
              <a:t>prohibition of importation and interstate transportation for species not native</a:t>
            </a:r>
            <a:r>
              <a:rPr lang="en-US" dirty="0" smtClean="0">
                <a:latin typeface="Calibri" panose="020F0502020204030204" pitchFamily="34" charset="0"/>
                <a:cs typeface="Calibri" panose="020F0502020204030204" pitchFamily="34" charset="0"/>
              </a:rPr>
              <a:t> to the United States unless already imported in more than minimal quantities or Secretary determines it does not pose a risk.]</a:t>
            </a:r>
            <a:endParaRPr lang="en-US" dirty="0">
              <a:latin typeface="Calibri" panose="020F0502020204030204" pitchFamily="34" charset="0"/>
              <a:cs typeface="Calibri" panose="020F0502020204030204" pitchFamily="34" charset="0"/>
            </a:endParaRPr>
          </a:p>
        </p:txBody>
      </p:sp>
      <p:sp>
        <p:nvSpPr>
          <p:cNvPr id="4" name="TextBox 3"/>
          <p:cNvSpPr txBox="1"/>
          <p:nvPr/>
        </p:nvSpPr>
        <p:spPr>
          <a:xfrm>
            <a:off x="1479550" y="234950"/>
            <a:ext cx="9753600" cy="1477328"/>
          </a:xfrm>
          <a:prstGeom prst="rect">
            <a:avLst/>
          </a:prstGeom>
          <a:noFill/>
        </p:spPr>
        <p:txBody>
          <a:bodyPr wrap="square" rtlCol="0">
            <a:spAutoFit/>
          </a:bodyPr>
          <a:lstStyle/>
          <a:p>
            <a:pPr algn="ctr"/>
            <a:r>
              <a:rPr lang="en-US" b="1" dirty="0" smtClean="0">
                <a:latin typeface="Calibri" panose="020F0502020204030204" pitchFamily="34" charset="0"/>
                <a:cs typeface="Calibri" panose="020F0502020204030204" pitchFamily="34" charset="0"/>
              </a:rPr>
              <a:t>S. 626 Rubio and Schatz</a:t>
            </a:r>
          </a:p>
          <a:p>
            <a:pPr algn="ctr"/>
            <a:r>
              <a:rPr lang="en-US" b="1" dirty="0" smtClean="0">
                <a:latin typeface="Calibri" panose="020F0502020204030204" pitchFamily="34" charset="0"/>
                <a:cs typeface="Calibri" panose="020F0502020204030204" pitchFamily="34" charset="0"/>
              </a:rPr>
              <a:t>March 9, 2021</a:t>
            </a:r>
          </a:p>
          <a:p>
            <a:pPr algn="ctr"/>
            <a:r>
              <a:rPr lang="en-US" b="1" dirty="0" smtClean="0">
                <a:latin typeface="Calibri" panose="020F0502020204030204" pitchFamily="34" charset="0"/>
                <a:cs typeface="Calibri" panose="020F0502020204030204" pitchFamily="34" charset="0"/>
              </a:rPr>
              <a:t>A bill to amend title 18, United States Code, to enhance protections against the importation, and transport between States, of injurious species, and for other purposes.</a:t>
            </a:r>
          </a:p>
          <a:p>
            <a:r>
              <a:rPr lang="en-US" dirty="0" smtClean="0"/>
              <a:t> </a:t>
            </a:r>
            <a:endParaRPr lang="en-US" dirty="0"/>
          </a:p>
        </p:txBody>
      </p:sp>
    </p:spTree>
    <p:extLst>
      <p:ext uri="{BB962C8B-B14F-4D97-AF65-F5344CB8AC3E}">
        <p14:creationId xmlns:p14="http://schemas.microsoft.com/office/powerpoint/2010/main" val="1588703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67162" y="33337"/>
            <a:ext cx="4257675" cy="679132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2853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93750" y="1535609"/>
            <a:ext cx="7435796" cy="4347208"/>
          </a:xfrm>
          <a:prstGeom prst="rect">
            <a:avLst/>
          </a:prstGeom>
        </p:spPr>
      </p:pic>
      <p:sp>
        <p:nvSpPr>
          <p:cNvPr id="3" name="TextBox 2"/>
          <p:cNvSpPr txBox="1"/>
          <p:nvPr/>
        </p:nvSpPr>
        <p:spPr>
          <a:xfrm>
            <a:off x="3215898" y="844657"/>
            <a:ext cx="5761980"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Interstate Transport in HR 6362</a:t>
            </a:r>
            <a:endParaRPr lang="en-US" sz="3200" b="1"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8766211" y="3874576"/>
            <a:ext cx="56267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87119" y="4370523"/>
            <a:ext cx="2253281" cy="6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687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376" y="5547507"/>
            <a:ext cx="10541875" cy="954107"/>
          </a:xfrm>
          <a:prstGeom prst="rect">
            <a:avLst/>
          </a:prstGeom>
          <a:noFill/>
        </p:spPr>
        <p:txBody>
          <a:bodyPr wrap="square" rtlCol="0">
            <a:spAutoFit/>
          </a:bodyPr>
          <a:lstStyle/>
          <a:p>
            <a:pPr algn="ctr"/>
            <a:r>
              <a:rPr lang="en-US" sz="2800" dirty="0" smtClean="0">
                <a:latin typeface="Calibri" panose="020F0502020204030204" pitchFamily="34" charset="0"/>
                <a:cs typeface="Calibri" panose="020F0502020204030204" pitchFamily="34" charset="0"/>
              </a:rPr>
              <a:t>Current Injurious Wildlife Regulations are found in </a:t>
            </a:r>
          </a:p>
          <a:p>
            <a:pPr algn="ctr"/>
            <a:r>
              <a:rPr lang="en-US" sz="2800" dirty="0" smtClean="0">
                <a:latin typeface="Calibri" panose="020F0502020204030204" pitchFamily="34" charset="0"/>
                <a:cs typeface="Calibri" panose="020F0502020204030204" pitchFamily="34" charset="0"/>
              </a:rPr>
              <a:t>50 CFR 16.11-15</a:t>
            </a:r>
            <a:endParaRPr lang="en-US" sz="2800" dirty="0">
              <a:latin typeface="Calibri" panose="020F0502020204030204" pitchFamily="34" charset="0"/>
              <a:cs typeface="Calibri" panose="020F0502020204030204" pitchFamily="34" charset="0"/>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e 6"/>
          <p:cNvGraphicFramePr>
            <a:graphicFrameLocks noGrp="1"/>
          </p:cNvGraphicFramePr>
          <p:nvPr>
            <p:extLst>
              <p:ext uri="{D42A27DB-BD31-4B8C-83A1-F6EECF244321}">
                <p14:modId xmlns:p14="http://schemas.microsoft.com/office/powerpoint/2010/main" val="3709327754"/>
              </p:ext>
            </p:extLst>
          </p:nvPr>
        </p:nvGraphicFramePr>
        <p:xfrm>
          <a:off x="3893896" y="1298879"/>
          <a:ext cx="4658834" cy="3791428"/>
        </p:xfrm>
        <a:graphic>
          <a:graphicData uri="http://schemas.openxmlformats.org/drawingml/2006/table">
            <a:tbl>
              <a:tblPr firstRow="1" bandRow="1">
                <a:tableStyleId>{21E4AEA4-8DFA-4A89-87EB-49C32662AFE0}</a:tableStyleId>
              </a:tblPr>
              <a:tblGrid>
                <a:gridCol w="3572157">
                  <a:extLst>
                    <a:ext uri="{9D8B030D-6E8A-4147-A177-3AD203B41FA5}">
                      <a16:colId xmlns:a16="http://schemas.microsoft.com/office/drawing/2014/main" val="1420371894"/>
                    </a:ext>
                  </a:extLst>
                </a:gridCol>
                <a:gridCol w="1086677">
                  <a:extLst>
                    <a:ext uri="{9D8B030D-6E8A-4147-A177-3AD203B41FA5}">
                      <a16:colId xmlns:a16="http://schemas.microsoft.com/office/drawing/2014/main" val="3302648082"/>
                    </a:ext>
                  </a:extLst>
                </a:gridCol>
              </a:tblGrid>
              <a:tr h="319307">
                <a:tc>
                  <a:txBody>
                    <a:bodyPr/>
                    <a:lstStyle/>
                    <a:p>
                      <a:pPr algn="ctr"/>
                      <a:r>
                        <a:rPr lang="en-US" sz="1800" dirty="0" smtClean="0">
                          <a:solidFill>
                            <a:schemeClr val="tx1"/>
                          </a:solidFill>
                        </a:rPr>
                        <a:t>Taxa</a:t>
                      </a:r>
                      <a:endParaRPr lang="en-US" sz="1800" dirty="0">
                        <a:solidFill>
                          <a:schemeClr val="tx1"/>
                        </a:solidFill>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tx1"/>
                          </a:solidFill>
                          <a:effectLst/>
                        </a:rPr>
                        <a:t> </a:t>
                      </a:r>
                      <a:r>
                        <a:rPr lang="en-US" sz="1800" b="1" dirty="0" smtClean="0">
                          <a:solidFill>
                            <a:schemeClr val="tx1"/>
                          </a:solidFill>
                          <a:effectLst/>
                        </a:rPr>
                        <a:t>Number of Species</a:t>
                      </a:r>
                      <a:endParaRPr lang="en-US" sz="1800" b="1" dirty="0">
                        <a:solidFill>
                          <a:schemeClr val="tx1"/>
                        </a:solidFill>
                      </a:endParaRPr>
                    </a:p>
                  </a:txBody>
                  <a:tcPr marL="68580" marR="68580" marT="34290" marB="34290"/>
                </a:tc>
                <a:extLst>
                  <a:ext uri="{0D108BD9-81ED-4DB2-BD59-A6C34878D82A}">
                    <a16:rowId xmlns:a16="http://schemas.microsoft.com/office/drawing/2014/main" val="3464621490"/>
                  </a:ext>
                </a:extLst>
              </a:tr>
              <a:tr h="319307">
                <a:tc>
                  <a:txBody>
                    <a:bodyPr/>
                    <a:lstStyle/>
                    <a:p>
                      <a:pPr marL="0" marR="0" algn="l">
                        <a:spcBef>
                          <a:spcPts val="0"/>
                        </a:spcBef>
                        <a:spcAft>
                          <a:spcPts val="0"/>
                        </a:spcAft>
                      </a:pPr>
                      <a:r>
                        <a:rPr lang="en-US" sz="1600" b="1" dirty="0" smtClean="0">
                          <a:effectLst/>
                        </a:rPr>
                        <a:t>Mammals</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a:effectLst/>
                        </a:rPr>
                        <a:t>       </a:t>
                      </a:r>
                      <a:r>
                        <a:rPr lang="en-US" sz="1600" b="1" dirty="0" smtClean="0">
                          <a:effectLst/>
                        </a:rPr>
                        <a:t>96</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1415427660"/>
                  </a:ext>
                </a:extLst>
              </a:tr>
              <a:tr h="319307">
                <a:tc>
                  <a:txBody>
                    <a:bodyPr/>
                    <a:lstStyle/>
                    <a:p>
                      <a:pPr marL="0" marR="0" algn="l">
                        <a:spcBef>
                          <a:spcPts val="0"/>
                        </a:spcBef>
                        <a:spcAft>
                          <a:spcPts val="0"/>
                        </a:spcAft>
                      </a:pPr>
                      <a:r>
                        <a:rPr lang="en-US" sz="1600" b="1" dirty="0" smtClean="0">
                          <a:effectLst/>
                        </a:rPr>
                        <a:t>Birds</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a:effectLst/>
                        </a:rPr>
                        <a:t>        </a:t>
                      </a:r>
                      <a:r>
                        <a:rPr lang="en-US" sz="1600" b="1" dirty="0" smtClean="0">
                          <a:effectLst/>
                        </a:rPr>
                        <a:t>  4</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3848786088"/>
                  </a:ext>
                </a:extLst>
              </a:tr>
              <a:tr h="319307">
                <a:tc>
                  <a:txBody>
                    <a:bodyPr/>
                    <a:lstStyle/>
                    <a:p>
                      <a:pPr marL="457200" marR="0" indent="-457200" algn="l">
                        <a:spcBef>
                          <a:spcPts val="0"/>
                        </a:spcBef>
                        <a:spcAft>
                          <a:spcPts val="0"/>
                        </a:spcAft>
                      </a:pPr>
                      <a:r>
                        <a:rPr lang="en-US" sz="1600" b="1" dirty="0" smtClean="0">
                          <a:effectLst/>
                        </a:rPr>
                        <a:t>Fishes</a:t>
                      </a:r>
                      <a:r>
                        <a:rPr lang="en-US" sz="1600" b="1" cap="small" dirty="0" smtClean="0">
                          <a:effectLst/>
                        </a:rPr>
                        <a:t> </a:t>
                      </a:r>
                      <a:r>
                        <a:rPr lang="en-US" sz="1600" b="1" dirty="0" smtClean="0">
                          <a:effectLst/>
                        </a:rPr>
                        <a:t>(including 228 salmonids for pathogen)</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smtClean="0">
                          <a:effectLst/>
                        </a:rPr>
                        <a:t>       417</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1471990907"/>
                  </a:ext>
                </a:extLst>
              </a:tr>
              <a:tr h="319307">
                <a:tc>
                  <a:txBody>
                    <a:bodyPr/>
                    <a:lstStyle/>
                    <a:p>
                      <a:pPr marL="457200" marR="0" indent="-457200" algn="l">
                        <a:spcBef>
                          <a:spcPts val="0"/>
                        </a:spcBef>
                        <a:spcAft>
                          <a:spcPts val="0"/>
                        </a:spcAft>
                      </a:pPr>
                      <a:r>
                        <a:rPr lang="en-US" sz="1600" b="1" dirty="0" smtClean="0">
                          <a:effectLst/>
                        </a:rPr>
                        <a:t>Mollusks</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a:effectLst/>
                        </a:rPr>
                        <a:t>    </a:t>
                      </a:r>
                      <a:r>
                        <a:rPr lang="en-US" sz="1600" b="1" dirty="0" smtClean="0">
                          <a:effectLst/>
                        </a:rPr>
                        <a:t>        2</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4273150779"/>
                  </a:ext>
                </a:extLst>
              </a:tr>
              <a:tr h="283006">
                <a:tc>
                  <a:txBody>
                    <a:bodyPr/>
                    <a:lstStyle/>
                    <a:p>
                      <a:pPr marL="0" marR="0" algn="l">
                        <a:spcBef>
                          <a:spcPts val="0"/>
                        </a:spcBef>
                        <a:spcAft>
                          <a:spcPts val="0"/>
                        </a:spcAft>
                      </a:pPr>
                      <a:r>
                        <a:rPr lang="en-US" sz="1600" b="1" dirty="0" smtClean="0">
                          <a:effectLst/>
                        </a:rPr>
                        <a:t>Crustaceans</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a:effectLst/>
                        </a:rPr>
                        <a:t>  </a:t>
                      </a:r>
                      <a:r>
                        <a:rPr lang="en-US" sz="1600" b="1" dirty="0" smtClean="0">
                          <a:effectLst/>
                        </a:rPr>
                        <a:t>          6</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587368998"/>
                  </a:ext>
                </a:extLst>
              </a:tr>
              <a:tr h="319307">
                <a:tc>
                  <a:txBody>
                    <a:bodyPr/>
                    <a:lstStyle/>
                    <a:p>
                      <a:pPr marL="0" marR="0" algn="l">
                        <a:spcBef>
                          <a:spcPts val="0"/>
                        </a:spcBef>
                        <a:spcAft>
                          <a:spcPts val="0"/>
                        </a:spcAft>
                      </a:pPr>
                      <a:r>
                        <a:rPr lang="en-US" sz="1600" b="1" dirty="0" smtClean="0">
                          <a:effectLst/>
                        </a:rPr>
                        <a:t>Reptiles</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smtClean="0">
                          <a:effectLst/>
                        </a:rPr>
                        <a:t>           10</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3295131543"/>
                  </a:ext>
                </a:extLst>
              </a:tr>
              <a:tr h="319307">
                <a:tc>
                  <a:txBody>
                    <a:bodyPr/>
                    <a:lstStyle/>
                    <a:p>
                      <a:pPr marL="0" marR="0" algn="l">
                        <a:spcBef>
                          <a:spcPts val="0"/>
                        </a:spcBef>
                        <a:spcAft>
                          <a:spcPts val="0"/>
                        </a:spcAft>
                      </a:pPr>
                      <a:r>
                        <a:rPr lang="en-US" sz="1600" b="1" dirty="0" smtClean="0">
                          <a:effectLst/>
                        </a:rPr>
                        <a:t>Amphibians </a:t>
                      </a:r>
                      <a:r>
                        <a:rPr lang="en-US" sz="1600" b="1" dirty="0" smtClean="0">
                          <a:effectLst/>
                        </a:rPr>
                        <a:t>(including </a:t>
                      </a:r>
                      <a:r>
                        <a:rPr lang="en-US" sz="1600" b="1" dirty="0">
                          <a:effectLst/>
                        </a:rPr>
                        <a:t>201 </a:t>
                      </a:r>
                      <a:r>
                        <a:rPr lang="en-US" sz="1600" b="1" dirty="0" smtClean="0">
                          <a:effectLst/>
                        </a:rPr>
                        <a:t>salamanders for pathogens)</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smtClean="0">
                          <a:effectLst/>
                        </a:rPr>
                        <a:t>          201</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3647454320"/>
                  </a:ext>
                </a:extLst>
              </a:tr>
              <a:tr h="319307">
                <a:tc>
                  <a:txBody>
                    <a:bodyPr/>
                    <a:lstStyle/>
                    <a:p>
                      <a:pPr marL="0" marR="0" algn="l">
                        <a:spcBef>
                          <a:spcPts val="0"/>
                        </a:spcBef>
                        <a:spcAft>
                          <a:spcPts val="0"/>
                        </a:spcAft>
                      </a:pP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smtClean="0">
                          <a:effectLst/>
                        </a:rPr>
                        <a:t>   </a:t>
                      </a:r>
                      <a:endParaRPr lang="en-US" sz="20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524695994"/>
                  </a:ext>
                </a:extLst>
              </a:tr>
              <a:tr h="319307">
                <a:tc>
                  <a:txBody>
                    <a:bodyPr/>
                    <a:lstStyle/>
                    <a:p>
                      <a:pPr marL="0" marR="0" algn="l">
                        <a:spcBef>
                          <a:spcPts val="0"/>
                        </a:spcBef>
                        <a:spcAft>
                          <a:spcPts val="0"/>
                        </a:spcAft>
                      </a:pPr>
                      <a:r>
                        <a:rPr lang="en-US" sz="2000" b="1" dirty="0" smtClean="0">
                          <a:effectLst/>
                        </a:rPr>
                        <a:t>TOTAL</a:t>
                      </a:r>
                      <a:r>
                        <a:rPr lang="en-US" sz="1600" b="1" dirty="0" smtClean="0">
                          <a:effectLst/>
                        </a:rPr>
                        <a:t> </a:t>
                      </a:r>
                      <a:endParaRPr lang="en-US" sz="1600" b="1" dirty="0">
                        <a:effectLst/>
                        <a:latin typeface="Times New Roman" panose="02020603050405020304" pitchFamily="18" charset="0"/>
                        <a:ea typeface="Times New Roman" panose="02020603050405020304" pitchFamily="18" charset="0"/>
                      </a:endParaRPr>
                    </a:p>
                  </a:txBody>
                  <a:tcPr marL="51435" marR="51435" marT="0" marB="0" anchor="b"/>
                </a:tc>
                <a:tc>
                  <a:txBody>
                    <a:bodyPr/>
                    <a:lstStyle/>
                    <a:p>
                      <a:pPr marL="0" marR="0" algn="ctr">
                        <a:spcBef>
                          <a:spcPts val="0"/>
                        </a:spcBef>
                        <a:spcAft>
                          <a:spcPts val="0"/>
                        </a:spcAft>
                      </a:pPr>
                      <a:r>
                        <a:rPr lang="en-US" sz="1600" b="1" dirty="0" smtClean="0">
                          <a:effectLst/>
                        </a:rPr>
                        <a:t>         </a:t>
                      </a:r>
                      <a:r>
                        <a:rPr lang="en-US" sz="2000" b="1" dirty="0" smtClean="0">
                          <a:effectLst/>
                        </a:rPr>
                        <a:t>736</a:t>
                      </a:r>
                      <a:endParaRPr lang="en-US" sz="2000" b="1" dirty="0">
                        <a:effectLst/>
                        <a:latin typeface="Times New Roman" panose="02020603050405020304" pitchFamily="18" charset="0"/>
                        <a:ea typeface="Times New Roman" panose="02020603050405020304" pitchFamily="18" charset="0"/>
                      </a:endParaRPr>
                    </a:p>
                  </a:txBody>
                  <a:tcPr marL="51435" marR="51435" marT="0" marB="0" anchor="b"/>
                </a:tc>
                <a:extLst>
                  <a:ext uri="{0D108BD9-81ED-4DB2-BD59-A6C34878D82A}">
                    <a16:rowId xmlns:a16="http://schemas.microsoft.com/office/drawing/2014/main" val="4263369728"/>
                  </a:ext>
                </a:extLst>
              </a:tr>
            </a:tbl>
          </a:graphicData>
        </a:graphic>
      </p:graphicFrame>
      <p:sp>
        <p:nvSpPr>
          <p:cNvPr id="8" name="TextBox 7"/>
          <p:cNvSpPr txBox="1"/>
          <p:nvPr/>
        </p:nvSpPr>
        <p:spPr>
          <a:xfrm>
            <a:off x="3079529" y="630620"/>
            <a:ext cx="7525407"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Summary of Injurious Species Listed</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6700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827" y="1643269"/>
            <a:ext cx="8799443" cy="489364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Identify the difference between title 18 </a:t>
            </a:r>
            <a:r>
              <a:rPr lang="en-US" sz="2400" b="1" dirty="0" smtClean="0">
                <a:latin typeface="Calibri" panose="020F0502020204030204" pitchFamily="34" charset="0"/>
                <a:cs typeface="Calibri" panose="020F0502020204030204" pitchFamily="34" charset="0"/>
              </a:rPr>
              <a:t>(injurious wildlife) </a:t>
            </a:r>
            <a:r>
              <a:rPr lang="en-US" sz="2400" b="1" dirty="0">
                <a:latin typeface="Calibri" panose="020F0502020204030204" pitchFamily="34" charset="0"/>
                <a:cs typeface="Calibri" panose="020F0502020204030204" pitchFamily="34" charset="0"/>
              </a:rPr>
              <a:t>and title 16 (wildlife and plant </a:t>
            </a:r>
            <a:r>
              <a:rPr lang="en-US" sz="2400" b="1" dirty="0" smtClean="0">
                <a:latin typeface="Calibri" panose="020F0502020204030204" pitchFamily="34" charset="0"/>
                <a:cs typeface="Calibri" panose="020F0502020204030204" pitchFamily="34" charset="0"/>
              </a:rPr>
              <a:t>trafficking) </a:t>
            </a:r>
            <a:r>
              <a:rPr lang="en-US" sz="2400" b="1" dirty="0">
                <a:latin typeface="Calibri" panose="020F0502020204030204" pitchFamily="34" charset="0"/>
                <a:cs typeface="Calibri" panose="020F0502020204030204" pitchFamily="34" charset="0"/>
              </a:rPr>
              <a:t>and make clear what title 18 is and </a:t>
            </a:r>
            <a:r>
              <a:rPr lang="en-US" sz="2400" b="1" dirty="0" smtClean="0">
                <a:latin typeface="Calibri" panose="020F0502020204030204" pitchFamily="34" charset="0"/>
                <a:cs typeface="Calibri" panose="020F0502020204030204" pitchFamily="34" charset="0"/>
              </a:rPr>
              <a:t>is not</a:t>
            </a:r>
            <a:r>
              <a:rPr lang="en-US" sz="2400" b="1" dirty="0">
                <a:latin typeface="Calibri" panose="020F0502020204030204" pitchFamily="34" charset="0"/>
                <a:cs typeface="Calibri" panose="020F0502020204030204" pitchFamily="34" charset="0"/>
              </a:rPr>
              <a:t> </a:t>
            </a:r>
            <a:endParaRPr lang="en-US" sz="2400" b="1"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Discuss the interstate transport </a:t>
            </a:r>
            <a:r>
              <a:rPr lang="en-US" sz="2400" b="1" dirty="0" smtClean="0">
                <a:latin typeface="Calibri" panose="020F0502020204030204" pitchFamily="34" charset="0"/>
                <a:cs typeface="Calibri" panose="020F0502020204030204" pitchFamily="34" charset="0"/>
              </a:rPr>
              <a:t>court decision of 2017 and </a:t>
            </a:r>
            <a:r>
              <a:rPr lang="en-US" sz="2400" b="1" dirty="0">
                <a:latin typeface="Calibri" panose="020F0502020204030204" pitchFamily="34" charset="0"/>
                <a:cs typeface="Calibri" panose="020F0502020204030204" pitchFamily="34" charset="0"/>
              </a:rPr>
              <a:t>what that </a:t>
            </a:r>
            <a:r>
              <a:rPr lang="en-US" sz="2400" b="1" dirty="0" smtClean="0">
                <a:latin typeface="Calibri" panose="020F0502020204030204" pitchFamily="34" charset="0"/>
                <a:cs typeface="Calibri" panose="020F0502020204030204" pitchFamily="34" charset="0"/>
              </a:rPr>
              <a:t>means</a:t>
            </a: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Discuss </a:t>
            </a:r>
            <a:r>
              <a:rPr lang="en-US" sz="2400" b="1" dirty="0" smtClean="0">
                <a:latin typeface="Calibri" panose="020F0502020204030204" pitchFamily="34" charset="0"/>
                <a:cs typeface="Calibri" panose="020F0502020204030204" pitchFamily="34" charset="0"/>
              </a:rPr>
              <a:t>two </a:t>
            </a:r>
            <a:r>
              <a:rPr lang="en-US" sz="2400" b="1" dirty="0">
                <a:latin typeface="Calibri" panose="020F0502020204030204" pitchFamily="34" charset="0"/>
                <a:cs typeface="Calibri" panose="020F0502020204030204" pitchFamily="34" charset="0"/>
              </a:rPr>
              <a:t>bills </a:t>
            </a:r>
            <a:r>
              <a:rPr lang="en-US" sz="2400" b="1" dirty="0" smtClean="0">
                <a:latin typeface="Calibri" panose="020F0502020204030204" pitchFamily="34" charset="0"/>
                <a:cs typeface="Calibri" panose="020F0502020204030204" pitchFamily="34" charset="0"/>
              </a:rPr>
              <a:t>regarding injurious wildlife that have </a:t>
            </a:r>
            <a:r>
              <a:rPr lang="en-US" sz="2400" b="1" dirty="0">
                <a:latin typeface="Calibri" panose="020F0502020204030204" pitchFamily="34" charset="0"/>
                <a:cs typeface="Calibri" panose="020F0502020204030204" pitchFamily="34" charset="0"/>
              </a:rPr>
              <a:t>been introduced recently and </a:t>
            </a:r>
            <a:r>
              <a:rPr lang="en-US" sz="2400" b="1" dirty="0" smtClean="0">
                <a:latin typeface="Calibri" panose="020F0502020204030204" pitchFamily="34" charset="0"/>
                <a:cs typeface="Calibri" panose="020F0502020204030204" pitchFamily="34" charset="0"/>
              </a:rPr>
              <a:t>how they would clarify the interstate transport authority</a:t>
            </a:r>
            <a:endParaRPr lang="en-US" sz="2400" b="1"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b="1" dirty="0" smtClean="0">
                <a:latin typeface="Calibri" panose="020F0502020204030204" pitchFamily="34" charset="0"/>
                <a:cs typeface="Calibri" panose="020F0502020204030204" pitchFamily="34" charset="0"/>
              </a:rPr>
              <a:t>Show a </a:t>
            </a:r>
            <a:r>
              <a:rPr lang="en-US" sz="2400" b="1" dirty="0">
                <a:latin typeface="Calibri" panose="020F0502020204030204" pitchFamily="34" charset="0"/>
                <a:cs typeface="Calibri" panose="020F0502020204030204" pitchFamily="34" charset="0"/>
              </a:rPr>
              <a:t>few slides on </a:t>
            </a:r>
            <a:r>
              <a:rPr lang="en-US" sz="2400" b="1" dirty="0" smtClean="0">
                <a:latin typeface="Calibri" panose="020F0502020204030204" pitchFamily="34" charset="0"/>
                <a:cs typeface="Calibri" panose="020F0502020204030204" pitchFamily="34" charset="0"/>
              </a:rPr>
              <a:t>what is listed as injurious and the effectiveness </a:t>
            </a:r>
            <a:r>
              <a:rPr lang="en-US" sz="2400" b="1" dirty="0">
                <a:latin typeface="Calibri" panose="020F0502020204030204" pitchFamily="34" charset="0"/>
                <a:cs typeface="Calibri" panose="020F0502020204030204" pitchFamily="34" charset="0"/>
              </a:rPr>
              <a:t>of </a:t>
            </a:r>
            <a:r>
              <a:rPr lang="en-US" sz="2400" b="1" dirty="0" smtClean="0">
                <a:latin typeface="Calibri" panose="020F0502020204030204" pitchFamily="34" charset="0"/>
                <a:cs typeface="Calibri" panose="020F0502020204030204" pitchFamily="34" charset="0"/>
              </a:rPr>
              <a:t>listing</a:t>
            </a:r>
            <a:r>
              <a:rPr lang="en-US" sz="2400" b="1" dirty="0">
                <a:latin typeface="Calibri" panose="020F0502020204030204" pitchFamily="34" charset="0"/>
                <a:cs typeface="Calibri" panose="020F0502020204030204" pitchFamily="34" charset="0"/>
              </a:rPr>
              <a:t>   </a:t>
            </a:r>
            <a:r>
              <a:rPr lang="en-US" dirty="0"/>
              <a:t> </a:t>
            </a:r>
          </a:p>
        </p:txBody>
      </p:sp>
      <p:sp>
        <p:nvSpPr>
          <p:cNvPr id="3" name="TextBox 2"/>
          <p:cNvSpPr txBox="1"/>
          <p:nvPr/>
        </p:nvSpPr>
        <p:spPr>
          <a:xfrm>
            <a:off x="3935896" y="821635"/>
            <a:ext cx="7620000"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Today’s exciting goals are:</a:t>
            </a:r>
            <a:endParaRPr lang="en-US" sz="3200" b="1"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857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0983" y="2910885"/>
            <a:ext cx="6096000" cy="2492990"/>
          </a:xfrm>
          <a:prstGeom prst="rect">
            <a:avLst/>
          </a:prstGeom>
        </p:spPr>
        <p:txBody>
          <a:bodyPr>
            <a:spAutoFit/>
          </a:bodyPr>
          <a:lstStyle/>
          <a:p>
            <a:pPr algn="ctr"/>
            <a:r>
              <a:rPr lang="en-US" sz="2000" b="1" dirty="0">
                <a:latin typeface="Calibri" panose="020F0502020204030204" pitchFamily="34" charset="0"/>
                <a:cs typeface="Calibri" panose="020F0502020204030204" pitchFamily="34" charset="0"/>
              </a:rPr>
              <a:t>307 (total) – 19 (established) = 288 species </a:t>
            </a:r>
            <a:endParaRPr lang="en-US" sz="2000" b="1" dirty="0" smtClean="0">
              <a:latin typeface="Calibri" panose="020F0502020204030204" pitchFamily="34" charset="0"/>
              <a:cs typeface="Calibri" panose="020F0502020204030204" pitchFamily="34" charset="0"/>
            </a:endParaRPr>
          </a:p>
          <a:p>
            <a:pPr algn="ctr"/>
            <a:r>
              <a:rPr lang="en-US" sz="2000" b="1" dirty="0" smtClean="0">
                <a:latin typeface="Calibri" panose="020F0502020204030204" pitchFamily="34" charset="0"/>
                <a:cs typeface="Calibri" panose="020F0502020204030204" pitchFamily="34" charset="0"/>
              </a:rPr>
              <a:t>not </a:t>
            </a:r>
            <a:r>
              <a:rPr lang="en-US" sz="2000" b="1" dirty="0" smtClean="0">
                <a:latin typeface="Calibri" panose="020F0502020204030204" pitchFamily="34" charset="0"/>
                <a:cs typeface="Calibri" panose="020F0502020204030204" pitchFamily="34" charset="0"/>
              </a:rPr>
              <a:t>established at listing</a:t>
            </a:r>
            <a:endParaRPr lang="en-US" sz="2000" b="1" dirty="0" smtClean="0">
              <a:latin typeface="Calibri" panose="020F0502020204030204" pitchFamily="34" charset="0"/>
              <a:cs typeface="Calibri" panose="020F0502020204030204" pitchFamily="34" charset="0"/>
            </a:endParaRPr>
          </a:p>
          <a:p>
            <a:pPr algn="ctr"/>
            <a:endParaRPr lang="en-US" sz="2000" b="1" dirty="0" smtClean="0">
              <a:latin typeface="Calibri" panose="020F0502020204030204" pitchFamily="34" charset="0"/>
              <a:cs typeface="Calibri" panose="020F0502020204030204" pitchFamily="34" charset="0"/>
            </a:endParaRPr>
          </a:p>
          <a:p>
            <a:pPr algn="ctr"/>
            <a:r>
              <a:rPr lang="en-US" sz="2000" b="1" dirty="0" smtClean="0">
                <a:latin typeface="Calibri" panose="020F0502020204030204" pitchFamily="34" charset="0"/>
                <a:cs typeface="Calibri" panose="020F0502020204030204" pitchFamily="34" charset="0"/>
              </a:rPr>
              <a:t>94</a:t>
            </a:r>
            <a:r>
              <a:rPr lang="en-US" sz="2000" b="1" dirty="0" smtClean="0">
                <a:latin typeface="Calibri" panose="020F0502020204030204" pitchFamily="34" charset="0"/>
                <a:cs typeface="Calibri" panose="020F0502020204030204" pitchFamily="34" charset="0"/>
              </a:rPr>
              <a:t>% listed preemptively</a:t>
            </a:r>
            <a:endParaRPr lang="en-US" sz="2000" b="1" dirty="0" smtClean="0">
              <a:latin typeface="Calibri" panose="020F0502020204030204" pitchFamily="34" charset="0"/>
              <a:cs typeface="Calibri" panose="020F0502020204030204" pitchFamily="34" charset="0"/>
            </a:endParaRPr>
          </a:p>
          <a:p>
            <a:pPr algn="ctr"/>
            <a:endParaRPr lang="en-US" sz="2000" b="1" i="1" dirty="0">
              <a:latin typeface="Calibri" panose="020F0502020204030204" pitchFamily="34" charset="0"/>
              <a:cs typeface="Calibri" panose="020F0502020204030204" pitchFamily="34" charset="0"/>
            </a:endParaRPr>
          </a:p>
          <a:p>
            <a:pPr algn="ctr"/>
            <a:r>
              <a:rPr lang="en-US" sz="2000" b="1" i="1" dirty="0">
                <a:latin typeface="Calibri" panose="020F0502020204030204" pitchFamily="34" charset="0"/>
                <a:cs typeface="Calibri" panose="020F0502020204030204" pitchFamily="34" charset="0"/>
              </a:rPr>
              <a:t>None of those species </a:t>
            </a:r>
            <a:r>
              <a:rPr lang="en-US" sz="2000" b="1" i="1" dirty="0" smtClean="0">
                <a:latin typeface="Calibri" panose="020F0502020204030204" pitchFamily="34" charset="0"/>
                <a:cs typeface="Calibri" panose="020F0502020204030204" pitchFamily="34" charset="0"/>
              </a:rPr>
              <a:t>has </a:t>
            </a:r>
            <a:r>
              <a:rPr lang="en-US" sz="2000" b="1" i="1" dirty="0">
                <a:latin typeface="Calibri" panose="020F0502020204030204" pitchFamily="34" charset="0"/>
                <a:cs typeface="Calibri" panose="020F0502020204030204" pitchFamily="34" charset="0"/>
              </a:rPr>
              <a:t>established since </a:t>
            </a:r>
            <a:r>
              <a:rPr lang="en-US" sz="2000" b="1" i="1" dirty="0" smtClean="0">
                <a:latin typeface="Calibri" panose="020F0502020204030204" pitchFamily="34" charset="0"/>
                <a:cs typeface="Calibri" panose="020F0502020204030204" pitchFamily="34" charset="0"/>
              </a:rPr>
              <a:t>listing.</a:t>
            </a:r>
            <a:endParaRPr lang="en-US" sz="2000" b="1" i="1" dirty="0">
              <a:latin typeface="Calibri" panose="020F0502020204030204" pitchFamily="34" charset="0"/>
              <a:cs typeface="Calibri" panose="020F0502020204030204" pitchFamily="34" charset="0"/>
            </a:endParaRPr>
          </a:p>
          <a:p>
            <a:pPr algn="ctr"/>
            <a:endParaRPr lang="en-US" b="1" i="1" dirty="0"/>
          </a:p>
          <a:p>
            <a:pPr algn="ctr"/>
            <a:endParaRPr lang="en-US" b="1" i="1" dirty="0"/>
          </a:p>
        </p:txBody>
      </p:sp>
      <p:sp>
        <p:nvSpPr>
          <p:cNvPr id="3" name="TextBox 2"/>
          <p:cNvSpPr txBox="1"/>
          <p:nvPr/>
        </p:nvSpPr>
        <p:spPr>
          <a:xfrm>
            <a:off x="2433235" y="1414242"/>
            <a:ext cx="7563172" cy="553998"/>
          </a:xfrm>
          <a:prstGeom prst="rect">
            <a:avLst/>
          </a:prstGeom>
          <a:noFill/>
        </p:spPr>
        <p:txBody>
          <a:bodyPr wrap="square" rtlCol="0">
            <a:spAutoFit/>
          </a:bodyPr>
          <a:lstStyle/>
          <a:p>
            <a:r>
              <a:rPr lang="en-US" sz="3000" b="1" dirty="0" smtClean="0">
                <a:latin typeface="Calibri" panose="020F0502020204030204" pitchFamily="34" charset="0"/>
                <a:cs typeface="Calibri" panose="020F0502020204030204" pitchFamily="34" charset="0"/>
              </a:rPr>
              <a:t>Effectiveness of Injurious Wildlife Listing</a:t>
            </a:r>
            <a:endParaRPr lang="en-US" sz="3000" b="1"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759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3288" y="526943"/>
            <a:ext cx="4331776"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In summary . . . </a:t>
            </a:r>
            <a:endParaRPr lang="en-US" sz="3200" b="1" dirty="0">
              <a:latin typeface="Calibri" panose="020F0502020204030204" pitchFamily="34" charset="0"/>
              <a:cs typeface="Calibri" panose="020F0502020204030204" pitchFamily="34" charset="0"/>
            </a:endParaRPr>
          </a:p>
        </p:txBody>
      </p:sp>
      <p:sp>
        <p:nvSpPr>
          <p:cNvPr id="3" name="TextBox 2"/>
          <p:cNvSpPr txBox="1"/>
          <p:nvPr/>
        </p:nvSpPr>
        <p:spPr>
          <a:xfrm>
            <a:off x="1046138" y="1315175"/>
            <a:ext cx="9608948" cy="5139869"/>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The Lacey Act started as one statute and </a:t>
            </a:r>
            <a:r>
              <a:rPr lang="en-US" sz="2000" b="1" dirty="0" smtClean="0">
                <a:latin typeface="Calibri" panose="020F0502020204030204" pitchFamily="34" charset="0"/>
                <a:cs typeface="Calibri" panose="020F0502020204030204" pitchFamily="34" charset="0"/>
              </a:rPr>
              <a:t>now is two </a:t>
            </a:r>
            <a:r>
              <a:rPr lang="en-US" sz="2000" b="1" dirty="0" smtClean="0">
                <a:latin typeface="Calibri" panose="020F0502020204030204" pitchFamily="34" charset="0"/>
                <a:cs typeface="Calibri" panose="020F0502020204030204" pitchFamily="34" charset="0"/>
              </a:rPr>
              <a:t>that must be considered separately. </a:t>
            </a: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Injurious wildlife is under title 18 (18 U.S.C. 42), covers only vertebrates, mollusks, and crustaceans for </a:t>
            </a:r>
            <a:r>
              <a:rPr lang="en-US" sz="2000" b="1" dirty="0" smtClean="0">
                <a:latin typeface="Calibri" panose="020F0502020204030204" pitchFamily="34" charset="0"/>
                <a:cs typeface="Calibri" panose="020F0502020204030204" pitchFamily="34" charset="0"/>
              </a:rPr>
              <a:t>import; </a:t>
            </a:r>
            <a:r>
              <a:rPr lang="en-US" sz="2000" b="1" dirty="0" smtClean="0">
                <a:latin typeface="Calibri" panose="020F0502020204030204" pitchFamily="34" charset="0"/>
                <a:cs typeface="Calibri" panose="020F0502020204030204" pitchFamily="34" charset="0"/>
              </a:rPr>
              <a:t>strict liability standard. </a:t>
            </a: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Wildlife and plant trafficking is under title 16 (16 U.S.C. 3371-3378), includes all wildlife and plants, parts, alive or dead; import, export, sale, receive, acquire, etc</a:t>
            </a:r>
            <a:r>
              <a:rPr lang="en-US" sz="2000" b="1" dirty="0" smtClean="0">
                <a:latin typeface="Calibri" panose="020F0502020204030204" pitchFamily="34" charset="0"/>
                <a:cs typeface="Calibri" panose="020F0502020204030204" pitchFamily="34" charset="0"/>
              </a:rPr>
              <a:t>.; knowingly standard.</a:t>
            </a:r>
            <a:endParaRPr lang="en-US"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The lack of interstate transport prohibition authority for injurious was decided by </a:t>
            </a:r>
            <a:r>
              <a:rPr lang="en-US" sz="2000" b="1" dirty="0" smtClean="0">
                <a:latin typeface="Calibri" panose="020F0502020204030204" pitchFamily="34" charset="0"/>
                <a:cs typeface="Calibri" panose="020F0502020204030204" pitchFamily="34" charset="0"/>
              </a:rPr>
              <a:t>D.C. </a:t>
            </a:r>
            <a:r>
              <a:rPr lang="en-US" sz="2000" b="1" dirty="0" smtClean="0">
                <a:latin typeface="Calibri" panose="020F0502020204030204" pitchFamily="34" charset="0"/>
                <a:cs typeface="Calibri" panose="020F0502020204030204" pitchFamily="34" charset="0"/>
              </a:rPr>
              <a:t>Circuit Court in </a:t>
            </a:r>
            <a:r>
              <a:rPr lang="en-US" sz="2000" b="1" dirty="0" smtClean="0">
                <a:latin typeface="Calibri" panose="020F0502020204030204" pitchFamily="34" charset="0"/>
                <a:cs typeface="Calibri" panose="020F0502020204030204" pitchFamily="34" charset="0"/>
              </a:rPr>
              <a:t>2017</a:t>
            </a:r>
            <a:r>
              <a:rPr lang="en-US" sz="2000" b="1" dirty="0" smtClean="0">
                <a:latin typeface="Calibri" panose="020F0502020204030204" pitchFamily="34" charset="0"/>
                <a:cs typeface="Calibri" panose="020F0502020204030204" pitchFamily="34" charset="0"/>
              </a:rPr>
              <a:t>; applies to all injurious </a:t>
            </a:r>
            <a:r>
              <a:rPr lang="en-US" sz="2000" b="1" dirty="0" smtClean="0">
                <a:latin typeface="Calibri" panose="020F0502020204030204" pitchFamily="34" charset="0"/>
                <a:cs typeface="Calibri" panose="020F0502020204030204" pitchFamily="34" charset="0"/>
              </a:rPr>
              <a:t>wildlife rules (title </a:t>
            </a:r>
            <a:r>
              <a:rPr lang="en-US" sz="2000" b="1" dirty="0" smtClean="0">
                <a:latin typeface="Calibri" panose="020F0502020204030204" pitchFamily="34" charset="0"/>
                <a:cs typeface="Calibri" panose="020F0502020204030204" pitchFamily="34" charset="0"/>
              </a:rPr>
              <a:t>18).</a:t>
            </a: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Two types of bills have been introduced in Congress that would </a:t>
            </a:r>
            <a:r>
              <a:rPr lang="en-US" sz="2000" b="1" dirty="0" smtClean="0">
                <a:latin typeface="Calibri" panose="020F0502020204030204" pitchFamily="34" charset="0"/>
                <a:cs typeface="Calibri" panose="020F0502020204030204" pitchFamily="34" charset="0"/>
              </a:rPr>
              <a:t>clarify </a:t>
            </a:r>
            <a:r>
              <a:rPr lang="en-US" sz="2000" b="1" dirty="0" smtClean="0">
                <a:latin typeface="Calibri" panose="020F0502020204030204" pitchFamily="34" charset="0"/>
                <a:cs typeface="Calibri" panose="020F0502020204030204" pitchFamily="34" charset="0"/>
              </a:rPr>
              <a:t>the interstate prohibition authority. </a:t>
            </a:r>
            <a:endParaRPr lang="en-US"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We </a:t>
            </a:r>
            <a:r>
              <a:rPr lang="en-US" sz="2000" b="1" dirty="0" smtClean="0">
                <a:latin typeface="Calibri" panose="020F0502020204030204" pitchFamily="34" charset="0"/>
                <a:cs typeface="Calibri" panose="020F0502020204030204" pitchFamily="34" charset="0"/>
              </a:rPr>
              <a:t>know that listing high-risk species is effective when done preemptively, but there are reasons for listing established species, too.</a:t>
            </a:r>
          </a:p>
          <a:p>
            <a:pPr algn="ctr"/>
            <a:endParaRPr lang="en-US" sz="2000" b="1" dirty="0" smtClean="0">
              <a:latin typeface="Calibri" panose="020F0502020204030204" pitchFamily="34" charset="0"/>
              <a:cs typeface="Calibri" panose="020F0502020204030204" pitchFamily="34" charset="0"/>
            </a:endParaRPr>
          </a:p>
          <a:p>
            <a:pPr algn="ctr"/>
            <a:r>
              <a:rPr lang="en-US" sz="2400" b="1" dirty="0" smtClean="0">
                <a:latin typeface="Calibri" panose="020F0502020204030204" pitchFamily="34" charset="0"/>
                <a:cs typeface="Calibri" panose="020F0502020204030204" pitchFamily="34" charset="0"/>
              </a:rPr>
              <a:t>We appreciate your interest in improving the injurious wildlife listing authority!</a:t>
            </a:r>
            <a:r>
              <a:rPr lang="en-US" sz="2000" b="1" dirty="0" smtClean="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4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9491" y="826365"/>
            <a:ext cx="3595607"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Questions?</a:t>
            </a:r>
            <a:endParaRPr lang="en-US" sz="3200" b="1" dirty="0">
              <a:latin typeface="Calibri" panose="020F0502020204030204" pitchFamily="34" charset="0"/>
              <a:cs typeface="Calibri" panose="020F0502020204030204" pitchFamily="34" charset="0"/>
            </a:endParaRPr>
          </a:p>
        </p:txBody>
      </p:sp>
      <p:sp>
        <p:nvSpPr>
          <p:cNvPr id="4" name="TextBox 3"/>
          <p:cNvSpPr txBox="1"/>
          <p:nvPr/>
        </p:nvSpPr>
        <p:spPr>
          <a:xfrm>
            <a:off x="4109545" y="2387020"/>
            <a:ext cx="6716111" cy="1569660"/>
          </a:xfrm>
          <a:prstGeom prst="rect">
            <a:avLst/>
          </a:prstGeom>
          <a:noFill/>
        </p:spPr>
        <p:txBody>
          <a:bodyPr wrap="square" rtlCol="0">
            <a:spAutoFit/>
          </a:bodyPr>
          <a:lstStyle/>
          <a:p>
            <a:r>
              <a:rPr lang="en-US" sz="3200" dirty="0" smtClean="0">
                <a:latin typeface="Calibri" panose="020F0502020204030204" pitchFamily="34" charset="0"/>
                <a:cs typeface="Calibri" panose="020F0502020204030204" pitchFamily="34" charset="0"/>
              </a:rPr>
              <a:t>susan_jewell@fws.gov</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hlinkClick r:id="rId4"/>
              </a:rPr>
              <a:t>https://www.fws.gov/injuriouswildlife/</a:t>
            </a:r>
            <a:endParaRPr lang="en-US" sz="3200" dirty="0">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765" y="2932920"/>
            <a:ext cx="2258689" cy="3386380"/>
          </a:xfrm>
          <a:prstGeom prst="rect">
            <a:avLst/>
          </a:prstGeom>
        </p:spPr>
      </p:pic>
      <p:sp>
        <p:nvSpPr>
          <p:cNvPr id="6" name="TextBox 5"/>
          <p:cNvSpPr txBox="1"/>
          <p:nvPr/>
        </p:nvSpPr>
        <p:spPr>
          <a:xfrm>
            <a:off x="3705609" y="5672969"/>
            <a:ext cx="2510725" cy="646331"/>
          </a:xfrm>
          <a:prstGeom prst="rect">
            <a:avLst/>
          </a:prstGeom>
          <a:noFill/>
        </p:spPr>
        <p:txBody>
          <a:bodyPr wrap="square" rtlCol="0">
            <a:spAutoFit/>
          </a:bodyPr>
          <a:lstStyle/>
          <a:p>
            <a:r>
              <a:rPr lang="en-US" dirty="0" smtClean="0"/>
              <a:t>Mariana fruit bat, </a:t>
            </a:r>
            <a:endParaRPr lang="en-US" dirty="0" smtClean="0"/>
          </a:p>
          <a:p>
            <a:r>
              <a:rPr lang="en-US" dirty="0" smtClean="0"/>
              <a:t>listed </a:t>
            </a:r>
            <a:r>
              <a:rPr lang="en-US" dirty="0" smtClean="0"/>
              <a:t>since 1900</a:t>
            </a:r>
            <a:endParaRPr lang="en-US" dirty="0"/>
          </a:p>
        </p:txBody>
      </p:sp>
    </p:spTree>
    <p:extLst>
      <p:ext uri="{BB962C8B-B14F-4D97-AF65-F5344CB8AC3E}">
        <p14:creationId xmlns:p14="http://schemas.microsoft.com/office/powerpoint/2010/main" val="2839659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4576" y="2007031"/>
            <a:ext cx="4083804" cy="2308324"/>
          </a:xfrm>
          <a:prstGeom prst="rect">
            <a:avLst/>
          </a:prstGeom>
          <a:noFill/>
        </p:spPr>
        <p:txBody>
          <a:bodyPr wrap="square" rtlCol="0">
            <a:spAutoFit/>
          </a:bodyPr>
          <a:lstStyle/>
          <a:p>
            <a:r>
              <a:rPr lang="en-US" dirty="0"/>
              <a:t>Since its enactment in 1900, a principal “object and purpose” of the Lacey Act has been “to regulate the introduction of American or foreign birds or animals </a:t>
            </a:r>
            <a:r>
              <a:rPr lang="en-US" i="1" dirty="0"/>
              <a:t>in localities where they have not heretofore existed.</a:t>
            </a:r>
            <a:r>
              <a:rPr lang="en-US" dirty="0"/>
              <a:t>” Lacey Act, </a:t>
            </a:r>
            <a:r>
              <a:rPr lang="en-US" dirty="0" err="1"/>
              <a:t>ch.</a:t>
            </a:r>
            <a:r>
              <a:rPr lang="en-US" dirty="0"/>
              <a:t> 553, § 1, 31 Stat. 187, 188 (1900) (codified as amended at 16 U.S.C. § 701). </a:t>
            </a:r>
          </a:p>
        </p:txBody>
      </p:sp>
    </p:spTree>
    <p:extLst>
      <p:ext uri="{BB962C8B-B14F-4D97-AF65-F5344CB8AC3E}">
        <p14:creationId xmlns:p14="http://schemas.microsoft.com/office/powerpoint/2010/main" val="1501016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8" name="Picture 7"/>
          <p:cNvPicPr>
            <a:picLocks noChangeAspect="1"/>
          </p:cNvPicPr>
          <p:nvPr/>
        </p:nvPicPr>
        <p:blipFill>
          <a:blip r:embed="rId3"/>
          <a:stretch>
            <a:fillRect/>
          </a:stretch>
        </p:blipFill>
        <p:spPr>
          <a:xfrm>
            <a:off x="2109956" y="1032328"/>
            <a:ext cx="7320763" cy="5507061"/>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419922" y="436275"/>
            <a:ext cx="7987189" cy="584775"/>
          </a:xfrm>
          <a:prstGeom prst="rect">
            <a:avLst/>
          </a:prstGeom>
          <a:noFill/>
        </p:spPr>
        <p:txBody>
          <a:bodyPr wrap="square" rtlCol="0">
            <a:spAutoFit/>
          </a:bodyPr>
          <a:lstStyle/>
          <a:p>
            <a:r>
              <a:rPr lang="en-US" sz="3200" dirty="0" smtClean="0">
                <a:latin typeface="Calibri" panose="020F0502020204030204" pitchFamily="34" charset="0"/>
                <a:cs typeface="Calibri" panose="020F0502020204030204" pitchFamily="34" charset="0"/>
              </a:rPr>
              <a:t>Title 16 Trafficking </a:t>
            </a:r>
            <a:r>
              <a:rPr lang="en-US" sz="3200" i="1" dirty="0" smtClean="0">
                <a:latin typeface="Calibri" panose="020F0502020204030204" pitchFamily="34" charset="0"/>
                <a:cs typeface="Calibri" panose="020F0502020204030204" pitchFamily="34" charset="0"/>
              </a:rPr>
              <a:t>NOT</a:t>
            </a:r>
            <a:r>
              <a:rPr lang="en-US" sz="3200" dirty="0" smtClean="0">
                <a:latin typeface="Calibri" panose="020F0502020204030204" pitchFamily="34" charset="0"/>
                <a:cs typeface="Calibri" panose="020F0502020204030204" pitchFamily="34" charset="0"/>
              </a:rPr>
              <a:t> Title 18 Injurious</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3799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00175" y="228600"/>
            <a:ext cx="9391650" cy="64008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320209" y="556591"/>
            <a:ext cx="608274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39548" y="768626"/>
            <a:ext cx="7063409" cy="397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99791" y="1020417"/>
            <a:ext cx="7103166" cy="132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320209" y="3896139"/>
            <a:ext cx="6082748" cy="397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99791" y="4346713"/>
            <a:ext cx="5261113" cy="397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104243" y="4823791"/>
            <a:ext cx="1192696" cy="265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99791" y="5010978"/>
            <a:ext cx="5804452" cy="513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72070" y="2120348"/>
            <a:ext cx="6930887" cy="265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339548" y="2358887"/>
            <a:ext cx="6957391" cy="2650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958470" y="2796209"/>
            <a:ext cx="1444487" cy="397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99791" y="3008243"/>
            <a:ext cx="7103166" cy="6626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299791" y="3246783"/>
            <a:ext cx="3737113" cy="397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719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9064" y="795227"/>
            <a:ext cx="7430814" cy="6001643"/>
          </a:xfrm>
          <a:prstGeom prst="rect">
            <a:avLst/>
          </a:prstGeom>
        </p:spPr>
        <p:txBody>
          <a:bodyPr wrap="square">
            <a:spAutoFit/>
          </a:bodyPr>
          <a:lstStyle/>
          <a:p>
            <a:r>
              <a:rPr lang="en-US" sz="1600" dirty="0">
                <a:latin typeface="Calibri" panose="020F0502020204030204" pitchFamily="34" charset="0"/>
                <a:cs typeface="Calibri" panose="020F0502020204030204" pitchFamily="34" charset="0"/>
              </a:rPr>
              <a:t>§42. Importation or shipment of injurious mammals, birds, fish (including mollusks and crustacea), </a:t>
            </a:r>
            <a:r>
              <a:rPr lang="en-US" sz="1600" dirty="0" err="1">
                <a:latin typeface="Calibri" panose="020F0502020204030204" pitchFamily="34" charset="0"/>
                <a:cs typeface="Calibri" panose="020F0502020204030204" pitchFamily="34" charset="0"/>
              </a:rPr>
              <a:t>amphibia</a:t>
            </a:r>
            <a:r>
              <a:rPr lang="en-US" sz="1600" dirty="0">
                <a:latin typeface="Calibri" panose="020F0502020204030204" pitchFamily="34" charset="0"/>
                <a:cs typeface="Calibri" panose="020F0502020204030204" pitchFamily="34" charset="0"/>
              </a:rPr>
              <a:t>, and reptiles; permits, specimens for museums; regulations</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a:t>
            </a:r>
            <a:r>
              <a:rPr lang="en-US" sz="1600" dirty="0">
                <a:latin typeface="Calibri" panose="020F0502020204030204" pitchFamily="34" charset="0"/>
                <a:cs typeface="Calibri" panose="020F0502020204030204" pitchFamily="34" charset="0"/>
              </a:rPr>
              <a:t>a)(1) </a:t>
            </a:r>
            <a:r>
              <a:rPr lang="en-US" sz="1600" dirty="0">
                <a:solidFill>
                  <a:srgbClr val="FF0000"/>
                </a:solidFill>
                <a:latin typeface="Calibri" panose="020F0502020204030204" pitchFamily="34" charset="0"/>
                <a:cs typeface="Calibri" panose="020F0502020204030204" pitchFamily="34" charset="0"/>
              </a:rPr>
              <a:t>The importation </a:t>
            </a:r>
            <a:r>
              <a:rPr lang="en-US" sz="1600" dirty="0">
                <a:latin typeface="Calibri" panose="020F0502020204030204" pitchFamily="34" charset="0"/>
                <a:cs typeface="Calibri" panose="020F0502020204030204" pitchFamily="34" charset="0"/>
              </a:rPr>
              <a:t>into the United States, any territory of the United States, the District of Columbia, the Commonwealth of Puerto Rico, or any possession of the United States, or any shipment between the continental United States, the District of Columbia, Hawaii, the Commonwealth of Puerto Rico, or any possession of the United States, of the mongoose of the species </a:t>
            </a:r>
            <a:r>
              <a:rPr lang="en-US" sz="1600" dirty="0" err="1">
                <a:latin typeface="Calibri" panose="020F0502020204030204" pitchFamily="34" charset="0"/>
                <a:cs typeface="Calibri" panose="020F0502020204030204" pitchFamily="34" charset="0"/>
              </a:rPr>
              <a:t>Herpestes</a:t>
            </a:r>
            <a:r>
              <a:rPr lang="en-US" sz="1600" dirty="0">
                <a:latin typeface="Calibri" panose="020F0502020204030204" pitchFamily="34" charset="0"/>
                <a:cs typeface="Calibri" panose="020F0502020204030204" pitchFamily="34" charset="0"/>
              </a:rPr>
              <a:t> </a:t>
            </a:r>
            <a:r>
              <a:rPr lang="en-US" sz="1600" dirty="0" err="1">
                <a:latin typeface="Calibri" panose="020F0502020204030204" pitchFamily="34" charset="0"/>
                <a:cs typeface="Calibri" panose="020F0502020204030204" pitchFamily="34" charset="0"/>
              </a:rPr>
              <a:t>auropunctatus</a:t>
            </a:r>
            <a:r>
              <a:rPr lang="en-US" sz="1600" dirty="0">
                <a:latin typeface="Calibri" panose="020F0502020204030204" pitchFamily="34" charset="0"/>
                <a:cs typeface="Calibri" panose="020F0502020204030204" pitchFamily="34" charset="0"/>
              </a:rPr>
              <a:t>; of the species of so-called "flying foxes" or fruit bats of the genus Pteropus; of the zebra mussel of the species Dreissena polymorpha; of the quagga mussel of the species Dreissena rostriformis or Dreissena bugensis; of the bighead carp of the species Hypophthalmichthys nobilis; and such other species of wild mammals, wild birds, fish (including mollusks and crustacea), amphibians, reptiles, brown tree snakes, or the offspring or eggs of any of the foregoing which the Secretary of the Interior may prescribe by regulation to be injurious to human beings, to the interests of agriculture, horticulture, forestry, or to wildlife or the wildlife resources of the United States, </a:t>
            </a:r>
            <a:r>
              <a:rPr lang="en-US" sz="1600" dirty="0">
                <a:solidFill>
                  <a:srgbClr val="FF0000"/>
                </a:solidFill>
                <a:latin typeface="Calibri" panose="020F0502020204030204" pitchFamily="34" charset="0"/>
                <a:cs typeface="Calibri" panose="020F0502020204030204" pitchFamily="34" charset="0"/>
              </a:rPr>
              <a:t>is hereby prohibited</a:t>
            </a:r>
            <a:r>
              <a:rPr lang="en-US" sz="1600" dirty="0">
                <a:latin typeface="Calibri" panose="020F0502020204030204" pitchFamily="34" charset="0"/>
                <a:cs typeface="Calibri" panose="020F0502020204030204" pitchFamily="34" charset="0"/>
              </a:rPr>
              <a:t>. All such prohibited mammals, birds, fish (including mollusks and crustacea), amphibians, and reptiles, and the eggs or offspring therefrom, shall be promptly exported or destroyed at the expense of the importer or consignee. Nothing in this section shall be construed to repeal or modify any provision of the Public Health Service Act or Federal Food, Drug, and Cosmetic Act. Also, this section shall not authorize any action with respect to the importation of any plant pest as defined in the Federal Plant Pest Act,1 insofar as such importation is subject to regulation under that Act.</a:t>
            </a: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9817" y="278967"/>
            <a:ext cx="4347274" cy="553998"/>
          </a:xfrm>
          <a:prstGeom prst="rect">
            <a:avLst/>
          </a:prstGeom>
          <a:noFill/>
        </p:spPr>
        <p:txBody>
          <a:bodyPr wrap="square" rtlCol="0">
            <a:spAutoFit/>
          </a:bodyPr>
          <a:lstStyle/>
          <a:p>
            <a:r>
              <a:rPr lang="en-US" sz="3000" dirty="0" smtClean="0">
                <a:latin typeface="Calibri" panose="020F0502020204030204" pitchFamily="34" charset="0"/>
                <a:cs typeface="Calibri" panose="020F0502020204030204" pitchFamily="34" charset="0"/>
              </a:rPr>
              <a:t>Current statute</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1401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9417" y="189186"/>
            <a:ext cx="10687304" cy="1116505"/>
          </a:xfrm>
        </p:spPr>
        <p:txBody>
          <a:bodyPr/>
          <a:lstStyle/>
          <a:p>
            <a:r>
              <a:rPr lang="en-US" sz="2000" dirty="0">
                <a:solidFill>
                  <a:schemeClr val="tx1"/>
                </a:solidFill>
                <a:latin typeface="Calibri" panose="020F0502020204030204" pitchFamily="34" charset="0"/>
                <a:cs typeface="Calibri" panose="020F0502020204030204" pitchFamily="34" charset="0"/>
              </a:rPr>
              <a:t>Current status of species with established populations in the United States at the time of their listing as injurious (N=19), with the year each listing took effect, placed under the category of listing effectiveness. Species that spread by both human-mediated and natural means were counted only once, categorized by the more prominent pathway in establishing populations in new disconnected areas. </a:t>
            </a:r>
          </a:p>
        </p:txBody>
      </p:sp>
      <p:sp>
        <p:nvSpPr>
          <p:cNvPr id="3" name="Subtitle 2"/>
          <p:cNvSpPr>
            <a:spLocks noGrp="1"/>
          </p:cNvSpPr>
          <p:nvPr>
            <p:ph type="subTitle" idx="1"/>
          </p:nvPr>
        </p:nvSpPr>
        <p:spPr>
          <a:xfrm>
            <a:off x="603504" y="3488913"/>
            <a:ext cx="9228201" cy="1645920"/>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6557401"/>
              </p:ext>
            </p:extLst>
          </p:nvPr>
        </p:nvGraphicFramePr>
        <p:xfrm>
          <a:off x="451945" y="1245037"/>
          <a:ext cx="10603283" cy="5708664"/>
        </p:xfrm>
        <a:graphic>
          <a:graphicData uri="http://schemas.openxmlformats.org/drawingml/2006/table">
            <a:tbl>
              <a:tblPr>
                <a:tableStyleId>{5C22544A-7EE6-4342-B048-85BDC9FD1C3A}</a:tableStyleId>
              </a:tblPr>
              <a:tblGrid>
                <a:gridCol w="6059436">
                  <a:extLst>
                    <a:ext uri="{9D8B030D-6E8A-4147-A177-3AD203B41FA5}">
                      <a16:colId xmlns:a16="http://schemas.microsoft.com/office/drawing/2014/main" val="1628768809"/>
                    </a:ext>
                  </a:extLst>
                </a:gridCol>
                <a:gridCol w="2313231">
                  <a:extLst>
                    <a:ext uri="{9D8B030D-6E8A-4147-A177-3AD203B41FA5}">
                      <a16:colId xmlns:a16="http://schemas.microsoft.com/office/drawing/2014/main" val="941250349"/>
                    </a:ext>
                  </a:extLst>
                </a:gridCol>
                <a:gridCol w="2230616">
                  <a:extLst>
                    <a:ext uri="{9D8B030D-6E8A-4147-A177-3AD203B41FA5}">
                      <a16:colId xmlns:a16="http://schemas.microsoft.com/office/drawing/2014/main" val="1438814969"/>
                    </a:ext>
                  </a:extLst>
                </a:gridCol>
              </a:tblGrid>
              <a:tr h="266207">
                <a:tc rowSpan="2">
                  <a:txBody>
                    <a:bodyPr/>
                    <a:lstStyle/>
                    <a:p>
                      <a:pPr marL="0" marR="0" algn="ctr">
                        <a:lnSpc>
                          <a:spcPct val="115000"/>
                        </a:lnSpc>
                        <a:spcBef>
                          <a:spcPts val="0"/>
                        </a:spcBef>
                        <a:spcAft>
                          <a:spcPts val="0"/>
                        </a:spcAft>
                      </a:pPr>
                      <a:endParaRPr lang="en-US" sz="1400" b="1"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Species remaining within</a:t>
                      </a:r>
                    </a:p>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original State(s) where established </a:t>
                      </a:r>
                    </a:p>
                    <a:p>
                      <a:pPr marL="0" marR="0" algn="ctr">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when listed</a:t>
                      </a:r>
                      <a:endParaRPr lang="en-US" sz="1400" b="1" dirty="0">
                        <a:effectLst/>
                        <a:latin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 “Effective”</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17007" marR="17007" marT="17007" marB="17007"/>
                </a:tc>
                <a:tc gridSpan="2">
                  <a:txBody>
                    <a:bodyPr/>
                    <a:lstStyle/>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Species that spread after listing</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17007" marR="17007" marT="17007" marB="17007"/>
                </a:tc>
                <a:tc hMerge="1">
                  <a:txBody>
                    <a:bodyPr/>
                    <a:lstStyle/>
                    <a:p>
                      <a:endParaRPr lang="en-US"/>
                    </a:p>
                  </a:txBody>
                  <a:tcPr/>
                </a:tc>
                <a:extLst>
                  <a:ext uri="{0D108BD9-81ED-4DB2-BD59-A6C34878D82A}">
                    <a16:rowId xmlns:a16="http://schemas.microsoft.com/office/drawing/2014/main" val="1147024875"/>
                  </a:ext>
                </a:extLst>
              </a:tr>
              <a:tr h="967598">
                <a:tc vMerge="1">
                  <a:txBody>
                    <a:bodyPr/>
                    <a:lstStyle/>
                    <a:p>
                      <a:endParaRPr lang="en-US"/>
                    </a:p>
                  </a:txBody>
                  <a:tcPr/>
                </a:tc>
                <a:tc>
                  <a:txBody>
                    <a:bodyPr/>
                    <a:lstStyle/>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To new States </a:t>
                      </a:r>
                    </a:p>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by human-</a:t>
                      </a:r>
                    </a:p>
                    <a:p>
                      <a:pPr marL="0" marR="0" algn="ctr">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mediated transport</a:t>
                      </a:r>
                      <a:endParaRPr lang="en-US" sz="1400" b="1" dirty="0">
                        <a:effectLst/>
                        <a:latin typeface="Calibri" panose="020F0502020204030204" pitchFamily="34" charset="0"/>
                        <a:cs typeface="Calibri" panose="020F0502020204030204" pitchFamily="34" charset="0"/>
                      </a:endParaRPr>
                    </a:p>
                    <a:p>
                      <a:pPr marL="0" marR="0">
                        <a:lnSpc>
                          <a:spcPct val="115000"/>
                        </a:lnSpc>
                        <a:spcBef>
                          <a:spcPts val="0"/>
                        </a:spcBef>
                        <a:spcAft>
                          <a:spcPts val="0"/>
                        </a:spcAft>
                        <a:tabLst>
                          <a:tab pos="855345" algn="ctr"/>
                          <a:tab pos="1749425" algn="r"/>
                        </a:tabLst>
                      </a:pPr>
                      <a:r>
                        <a:rPr lang="en-US" sz="1400" b="1" dirty="0" smtClean="0">
                          <a:effectLst/>
                          <a:latin typeface="Calibri" panose="020F0502020204030204" pitchFamily="34" charset="0"/>
                          <a:cs typeface="Calibri" panose="020F0502020204030204" pitchFamily="34" charset="0"/>
                        </a:rPr>
                        <a:t>             </a:t>
                      </a:r>
                      <a:r>
                        <a:rPr lang="ru-RU" sz="1400" b="1" dirty="0" smtClean="0">
                          <a:effectLst/>
                          <a:latin typeface="Calibri" panose="020F0502020204030204" pitchFamily="34" charset="0"/>
                          <a:cs typeface="Calibri" panose="020F0502020204030204" pitchFamily="34" charset="0"/>
                        </a:rPr>
                        <a:t>“</a:t>
                      </a:r>
                      <a:r>
                        <a:rPr lang="ru-RU" sz="1400" b="1" dirty="0">
                          <a:effectLst/>
                          <a:latin typeface="Calibri" panose="020F0502020204030204" pitchFamily="34" charset="0"/>
                          <a:cs typeface="Calibri" panose="020F0502020204030204" pitchFamily="34" charset="0"/>
                        </a:rPr>
                        <a:t>Ineffective”</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17007" marR="17007" marT="17007" marB="17007"/>
                </a:tc>
                <a:tc>
                  <a:txBody>
                    <a:bodyPr/>
                    <a:lstStyle/>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To new States </a:t>
                      </a:r>
                      <a:br>
                        <a:rPr lang="en-US" sz="1400" b="1" dirty="0">
                          <a:effectLst/>
                          <a:latin typeface="Calibri" panose="020F0502020204030204" pitchFamily="34" charset="0"/>
                          <a:cs typeface="Calibri" panose="020F0502020204030204" pitchFamily="34" charset="0"/>
                        </a:rPr>
                      </a:br>
                      <a:r>
                        <a:rPr lang="en-US" sz="1400" b="1" dirty="0">
                          <a:effectLst/>
                          <a:latin typeface="Calibri" panose="020F0502020204030204" pitchFamily="34" charset="0"/>
                          <a:cs typeface="Calibri" panose="020F0502020204030204" pitchFamily="34" charset="0"/>
                        </a:rPr>
                        <a:t>naturally</a:t>
                      </a:r>
                    </a:p>
                    <a:p>
                      <a:pPr marL="0" marR="0" algn="ctr">
                        <a:lnSpc>
                          <a:spcPct val="115000"/>
                        </a:lnSpc>
                        <a:spcBef>
                          <a:spcPts val="0"/>
                        </a:spcBef>
                        <a:spcAft>
                          <a:spcPts val="0"/>
                        </a:spcAft>
                      </a:pPr>
                      <a:r>
                        <a:rPr lang="en-US" sz="1400" b="1" dirty="0">
                          <a:effectLst/>
                          <a:latin typeface="Calibri" panose="020F0502020204030204" pitchFamily="34" charset="0"/>
                          <a:cs typeface="Calibri" panose="020F0502020204030204" pitchFamily="34" charset="0"/>
                        </a:rPr>
                        <a:t>“Not applicable”</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17007" marR="17007" marT="17007" marB="17007"/>
                </a:tc>
                <a:extLst>
                  <a:ext uri="{0D108BD9-81ED-4DB2-BD59-A6C34878D82A}">
                    <a16:rowId xmlns:a16="http://schemas.microsoft.com/office/drawing/2014/main" val="1937448161"/>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Mongoose, small Indian 1952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gn="just">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Rabbit, European 1952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gn="l">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Crab, Chinese mitten 1989</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extLst>
                  <a:ext uri="{0D108BD9-81ED-4DB2-BD59-A6C34878D82A}">
                    <a16:rowId xmlns:a16="http://schemas.microsoft.com/office/drawing/2014/main" val="3817777757"/>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Bulbul, red-whiskered 1968</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Mussel, zebra 1990</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gn="l">
                        <a:lnSpc>
                          <a:spcPct val="115000"/>
                        </a:lnSpc>
                        <a:spcBef>
                          <a:spcPts val="0"/>
                        </a:spcBef>
                        <a:spcAft>
                          <a:spcPts val="0"/>
                        </a:spcAft>
                      </a:pPr>
                      <a:r>
                        <a:rPr lang="ru-RU" sz="1400" b="1" dirty="0" smtClean="0">
                          <a:effectLst/>
                          <a:latin typeface="Calibri" panose="020F0502020204030204" pitchFamily="34" charset="0"/>
                          <a:cs typeface="Calibri" panose="020F0502020204030204" pitchFamily="34" charset="0"/>
                        </a:rPr>
                        <a:t>Carp,</a:t>
                      </a:r>
                      <a:r>
                        <a:rPr lang="en-US" sz="1400" b="1" dirty="0" smtClean="0">
                          <a:effectLst/>
                          <a:latin typeface="Calibri" panose="020F0502020204030204" pitchFamily="34" charset="0"/>
                          <a:cs typeface="Calibri" panose="020F0502020204030204" pitchFamily="34" charset="0"/>
                        </a:rPr>
                        <a:t> </a:t>
                      </a:r>
                      <a:r>
                        <a:rPr lang="ru-RU" sz="1400" b="1" dirty="0" smtClean="0">
                          <a:effectLst/>
                          <a:latin typeface="Calibri" panose="020F0502020204030204" pitchFamily="34" charset="0"/>
                          <a:cs typeface="Calibri" panose="020F0502020204030204" pitchFamily="34" charset="0"/>
                        </a:rPr>
                        <a:t>black 20</a:t>
                      </a:r>
                      <a:r>
                        <a:rPr lang="en-US" sz="1400" b="1" dirty="0" smtClean="0">
                          <a:effectLst/>
                          <a:latin typeface="Calibri" panose="020F0502020204030204" pitchFamily="34" charset="0"/>
                          <a:cs typeface="Calibri" panose="020F0502020204030204" pitchFamily="34" charset="0"/>
                        </a:rPr>
                        <a:t>07</a:t>
                      </a:r>
                      <a:r>
                        <a:rPr lang="ru-RU" sz="1400" b="1" dirty="0">
                          <a:effectLst/>
                          <a:latin typeface="Calibri" panose="020F0502020204030204" pitchFamily="34" charset="0"/>
                          <a:cs typeface="Calibri" panose="020F0502020204030204" pitchFamily="34" charset="0"/>
                        </a:rPr>
                        <a:t>	</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extLst>
                  <a:ext uri="{0D108BD9-81ED-4DB2-BD59-A6C34878D82A}">
                    <a16:rowId xmlns:a16="http://schemas.microsoft.com/office/drawing/2014/main" val="3058341291"/>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Sparrow, Java 1968</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Snakehead, northern 2002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gn="l">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Carp, silver 2007</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extLst>
                  <a:ext uri="{0D108BD9-81ED-4DB2-BD59-A6C34878D82A}">
                    <a16:rowId xmlns:a16="http://schemas.microsoft.com/office/drawing/2014/main" val="3546562390"/>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Catfish, walking (Clarias batrachus) 1970</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nchor="b"/>
                </a:tc>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 </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gn="l">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Carp, bighead 2010 </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extLst>
                  <a:ext uri="{0D108BD9-81ED-4DB2-BD59-A6C34878D82A}">
                    <a16:rowId xmlns:a16="http://schemas.microsoft.com/office/drawing/2014/main" val="2762726197"/>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Catfish, walking (C. fuscus) 1970</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tc>
                  <a:txBody>
                    <a:bodyPr/>
                    <a:lstStyle/>
                    <a:p>
                      <a:pPr marL="0" marR="0" algn="just">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2907360322"/>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Snake, brown tree 1990</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tc>
                  <a:txBody>
                    <a:bodyPr/>
                    <a:lstStyle/>
                    <a:p>
                      <a:pPr marL="0" marR="0" algn="just">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2332741627"/>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Snakehead, blotched 2002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tc>
                  <a:txBody>
                    <a:bodyPr/>
                    <a:lstStyle/>
                    <a:p>
                      <a:pPr marL="0" marR="0" algn="just">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3854628674"/>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Snakehead, bullseye 2002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nchor="b"/>
                </a:tc>
                <a:tc>
                  <a:txBody>
                    <a:bodyPr/>
                    <a:lstStyle/>
                    <a:p>
                      <a:pPr marL="0" marR="0">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nchor="b"/>
                </a:tc>
                <a:extLst>
                  <a:ext uri="{0D108BD9-81ED-4DB2-BD59-A6C34878D82A}">
                    <a16:rowId xmlns:a16="http://schemas.microsoft.com/office/drawing/2014/main" val="3544305509"/>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Python, Burmese 2012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4167511968"/>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Python, Northern African 2012</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3838632606"/>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Zander 2016</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1503090072"/>
                  </a:ext>
                </a:extLst>
              </a:tr>
              <a:tr h="350478">
                <a:tc>
                  <a:txBody>
                    <a:bodyPr/>
                    <a:lstStyle/>
                    <a:p>
                      <a:pPr marL="0" marR="0">
                        <a:lnSpc>
                          <a:spcPct val="115000"/>
                        </a:lnSpc>
                        <a:spcBef>
                          <a:spcPts val="0"/>
                        </a:spcBef>
                        <a:spcAft>
                          <a:spcPts val="0"/>
                        </a:spcAft>
                      </a:pPr>
                      <a:r>
                        <a:rPr lang="ru-RU" sz="1400" b="1" dirty="0">
                          <a:effectLst/>
                          <a:latin typeface="Calibri" panose="020F0502020204030204" pitchFamily="34" charset="0"/>
                          <a:cs typeface="Calibri" panose="020F0502020204030204" pitchFamily="34" charset="0"/>
                        </a:rPr>
                        <a:t>Mussel, quagga 2018</a:t>
                      </a:r>
                      <a:endParaRPr lang="en-US" sz="1400" b="1" dirty="0">
                        <a:effectLst/>
                        <a:latin typeface="Calibri" panose="020F0502020204030204" pitchFamily="34" charset="0"/>
                        <a:ea typeface="Arial" panose="020B0604020202020204" pitchFamily="34" charset="0"/>
                        <a:cs typeface="Calibri" panose="020F0502020204030204" pitchFamily="34" charset="0"/>
                      </a:endParaRPr>
                    </a:p>
                  </a:txBody>
                  <a:tcPr marL="61227" marR="61227" marT="61227" marB="61227"/>
                </a:tc>
                <a:tc>
                  <a:txBody>
                    <a:bodyPr/>
                    <a:lstStyle/>
                    <a:p>
                      <a:pPr marL="0" marR="0">
                        <a:lnSpc>
                          <a:spcPct val="115000"/>
                        </a:lnSpc>
                        <a:spcBef>
                          <a:spcPts val="0"/>
                        </a:spcBef>
                        <a:spcAft>
                          <a:spcPts val="0"/>
                        </a:spcAft>
                      </a:pPr>
                      <a:r>
                        <a:rPr lang="ru-RU" sz="1000" b="1">
                          <a:effectLst/>
                        </a:rPr>
                        <a:t> </a:t>
                      </a:r>
                      <a:endParaRPr lang="en-US" sz="1000" b="1">
                        <a:effectLst/>
                        <a:latin typeface="Arial" panose="020B0604020202020204" pitchFamily="34" charset="0"/>
                        <a:ea typeface="Arial" panose="020B0604020202020204" pitchFamily="34" charset="0"/>
                      </a:endParaRPr>
                    </a:p>
                  </a:txBody>
                  <a:tcPr marL="61227" marR="61227" marT="61227" marB="61227"/>
                </a:tc>
                <a:tc>
                  <a:txBody>
                    <a:bodyPr/>
                    <a:lstStyle/>
                    <a:p>
                      <a:pPr marL="0" marR="0">
                        <a:lnSpc>
                          <a:spcPct val="115000"/>
                        </a:lnSpc>
                        <a:spcBef>
                          <a:spcPts val="0"/>
                        </a:spcBef>
                        <a:spcAft>
                          <a:spcPts val="0"/>
                        </a:spcAft>
                      </a:pPr>
                      <a:r>
                        <a:rPr lang="ru-RU" sz="1000" b="1" dirty="0">
                          <a:effectLst/>
                        </a:rPr>
                        <a:t> </a:t>
                      </a:r>
                      <a:endParaRPr lang="en-US" sz="1000" b="1" dirty="0">
                        <a:effectLst/>
                        <a:latin typeface="Arial" panose="020B0604020202020204" pitchFamily="34" charset="0"/>
                        <a:ea typeface="Arial" panose="020B0604020202020204" pitchFamily="34" charset="0"/>
                      </a:endParaRPr>
                    </a:p>
                  </a:txBody>
                  <a:tcPr marL="61227" marR="61227" marT="61227" marB="61227"/>
                </a:tc>
                <a:extLst>
                  <a:ext uri="{0D108BD9-81ED-4DB2-BD59-A6C34878D82A}">
                    <a16:rowId xmlns:a16="http://schemas.microsoft.com/office/drawing/2014/main" val="2397331535"/>
                  </a:ext>
                </a:extLst>
              </a:tr>
            </a:tbl>
          </a:graphicData>
        </a:graphic>
      </p:graphicFrame>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5899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95437" y="2286704"/>
            <a:ext cx="9001125" cy="3419475"/>
          </a:xfrm>
          <a:prstGeom prst="rect">
            <a:avLst/>
          </a:prstGeom>
        </p:spPr>
      </p:pic>
      <p:cxnSp>
        <p:nvCxnSpPr>
          <p:cNvPr id="4" name="Straight Connector 3"/>
          <p:cNvCxnSpPr/>
          <p:nvPr/>
        </p:nvCxnSpPr>
        <p:spPr>
          <a:xfrm>
            <a:off x="4424855" y="2509638"/>
            <a:ext cx="6011917" cy="210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15862" y="2745302"/>
            <a:ext cx="7052441" cy="6306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436883" y="2962277"/>
            <a:ext cx="6999889" cy="210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5108028" y="1082566"/>
            <a:ext cx="42041" cy="636696"/>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95437" y="531710"/>
            <a:ext cx="9503487" cy="954107"/>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“Sec. 2. Permits required to import wild animals and birds. . . Importation of mongoose, English sparrow, etc. prohibited.”</a:t>
            </a:r>
            <a:endParaRPr lang="en-US" sz="2800" dirty="0">
              <a:latin typeface="Calibri" panose="020F0502020204030204" pitchFamily="34" charset="0"/>
              <a:cs typeface="Calibri" panose="020F0502020204030204" pitchFamily="34" charset="0"/>
            </a:endParaRPr>
          </a:p>
        </p:txBody>
      </p:sp>
      <p:pic>
        <p:nvPicPr>
          <p:cNvPr id="12"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013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8875" y="92990"/>
            <a:ext cx="8059117" cy="491306"/>
          </a:xfrm>
        </p:spPr>
        <p:txBody>
          <a:bodyPr>
            <a:normAutofit/>
          </a:bodyPr>
          <a:lstStyle/>
          <a:p>
            <a:r>
              <a:rPr lang="en-US" sz="2800" b="1" dirty="0">
                <a:solidFill>
                  <a:schemeClr val="tx1"/>
                </a:solidFill>
                <a:latin typeface="Calibri" panose="020F0502020204030204" pitchFamily="34" charset="0"/>
                <a:cs typeface="Calibri" panose="020F0502020204030204" pitchFamily="34" charset="0"/>
              </a:rPr>
              <a:t>https://www.fws.gov/le/pdffiles/Lacey.pdf </a:t>
            </a:r>
          </a:p>
        </p:txBody>
      </p:sp>
      <p:pic>
        <p:nvPicPr>
          <p:cNvPr id="4" name="Picture 3"/>
          <p:cNvPicPr>
            <a:picLocks noChangeAspect="1"/>
          </p:cNvPicPr>
          <p:nvPr/>
        </p:nvPicPr>
        <p:blipFill>
          <a:blip r:embed="rId3"/>
          <a:stretch>
            <a:fillRect/>
          </a:stretch>
        </p:blipFill>
        <p:spPr>
          <a:xfrm>
            <a:off x="3523466" y="584296"/>
            <a:ext cx="4942375" cy="6212574"/>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23466" y="2806005"/>
            <a:ext cx="2730500" cy="276999"/>
          </a:xfrm>
          <a:prstGeom prst="rect">
            <a:avLst/>
          </a:prstGeom>
          <a:noFill/>
        </p:spPr>
        <p:txBody>
          <a:bodyPr wrap="square" rtlCol="0">
            <a:spAutoFit/>
          </a:bodyPr>
          <a:lstStyle/>
          <a:p>
            <a:r>
              <a:rPr lang="en-US" sz="1200" b="1" dirty="0" smtClean="0">
                <a:solidFill>
                  <a:srgbClr val="FF0000"/>
                </a:solidFill>
                <a:latin typeface="Calibri" panose="020F0502020204030204" pitchFamily="34" charset="0"/>
                <a:cs typeface="Calibri" panose="020F0502020204030204" pitchFamily="34" charset="0"/>
              </a:rPr>
              <a:t>TITLE 16 -- CONSERVATION</a:t>
            </a:r>
            <a:endParaRPr lang="en-US" sz="1200" b="1" dirty="0">
              <a:solidFill>
                <a:srgbClr val="FF0000"/>
              </a:solidFill>
              <a:latin typeface="Calibri" panose="020F0502020204030204" pitchFamily="34" charset="0"/>
              <a:cs typeface="Calibri" panose="020F0502020204030204" pitchFamily="34" charset="0"/>
            </a:endParaRPr>
          </a:p>
        </p:txBody>
      </p:sp>
      <p:sp>
        <p:nvSpPr>
          <p:cNvPr id="2" name="Rectangle 1"/>
          <p:cNvSpPr/>
          <p:nvPr/>
        </p:nvSpPr>
        <p:spPr>
          <a:xfrm>
            <a:off x="5402317" y="1072055"/>
            <a:ext cx="1292773" cy="493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23466" y="1566042"/>
            <a:ext cx="4495927" cy="12822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077018" y="2571304"/>
            <a:ext cx="87206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31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254436"/>
            <a:ext cx="10772775" cy="1658198"/>
          </a:xfrm>
          <a:solidFill>
            <a:schemeClr val="accent1">
              <a:lumMod val="60000"/>
              <a:lumOff val="40000"/>
            </a:schemeClr>
          </a:solidFill>
        </p:spPr>
        <p:txBody>
          <a:bodyPr>
            <a:normAutofit fontScale="90000"/>
          </a:bodyPr>
          <a:lstStyle/>
          <a:p>
            <a:pPr algn="ctr"/>
            <a:r>
              <a:rPr lang="en-US" sz="4000" dirty="0" smtClean="0">
                <a:solidFill>
                  <a:schemeClr val="tx1"/>
                </a:solidFill>
                <a:latin typeface="Calibri" panose="020F0502020204030204" pitchFamily="34" charset="0"/>
                <a:cs typeface="Calibri" panose="020F0502020204030204" pitchFamily="34" charset="0"/>
              </a:rPr>
              <a:t/>
            </a:r>
            <a:br>
              <a:rPr lang="en-US" sz="4000" dirty="0" smtClean="0">
                <a:solidFill>
                  <a:schemeClr val="tx1"/>
                </a:solidFill>
                <a:latin typeface="Calibri" panose="020F0502020204030204" pitchFamily="34" charset="0"/>
                <a:cs typeface="Calibri" panose="020F0502020204030204" pitchFamily="34" charset="0"/>
              </a:rPr>
            </a:br>
            <a:r>
              <a:rPr lang="en-US" sz="4000" dirty="0" smtClean="0">
                <a:solidFill>
                  <a:schemeClr val="tx1"/>
                </a:solidFill>
                <a:latin typeface="Calibri" panose="020F0502020204030204" pitchFamily="34" charset="0"/>
                <a:cs typeface="Calibri" panose="020F0502020204030204" pitchFamily="34" charset="0"/>
              </a:rPr>
              <a:t>What was the </a:t>
            </a:r>
            <a:r>
              <a:rPr lang="en-US" sz="4000" dirty="0" smtClean="0">
                <a:solidFill>
                  <a:schemeClr val="tx1"/>
                </a:solidFill>
                <a:latin typeface="Calibri" panose="020F0502020204030204" pitchFamily="34" charset="0"/>
                <a:cs typeface="Calibri" panose="020F0502020204030204" pitchFamily="34" charset="0"/>
              </a:rPr>
              <a:t>“Lacey Act”?</a:t>
            </a:r>
            <a:r>
              <a:rPr lang="en-US" sz="4000" dirty="0" smtClean="0">
                <a:solidFill>
                  <a:schemeClr val="tx1"/>
                </a:solidFill>
                <a:latin typeface="Calibri" panose="020F0502020204030204" pitchFamily="34" charset="0"/>
                <a:cs typeface="Calibri" panose="020F0502020204030204" pitchFamily="34" charset="0"/>
              </a:rPr>
              <a:t/>
            </a:r>
            <a:br>
              <a:rPr lang="en-US" sz="4000" dirty="0" smtClean="0">
                <a:solidFill>
                  <a:schemeClr val="tx1"/>
                </a:solidFill>
                <a:latin typeface="Calibri" panose="020F0502020204030204" pitchFamily="34" charset="0"/>
                <a:cs typeface="Calibri" panose="020F0502020204030204" pitchFamily="34" charset="0"/>
              </a:rPr>
            </a:br>
            <a:r>
              <a:rPr lang="en-US" sz="4000" dirty="0" smtClean="0">
                <a:solidFill>
                  <a:schemeClr val="tx1"/>
                </a:solidFill>
                <a:latin typeface="Calibri" panose="020F0502020204030204" pitchFamily="34" charset="0"/>
                <a:cs typeface="Calibri" panose="020F0502020204030204" pitchFamily="34" charset="0"/>
              </a:rPr>
              <a:t/>
            </a:r>
            <a:br>
              <a:rPr lang="en-US" sz="4000" dirty="0" smtClean="0">
                <a:solidFill>
                  <a:schemeClr val="tx1"/>
                </a:solidFill>
                <a:latin typeface="Calibri" panose="020F0502020204030204" pitchFamily="34" charset="0"/>
                <a:cs typeface="Calibri" panose="020F0502020204030204" pitchFamily="34" charset="0"/>
              </a:rPr>
            </a:br>
            <a:r>
              <a:rPr lang="en-US" sz="3200" dirty="0">
                <a:solidFill>
                  <a:schemeClr val="tx1"/>
                </a:solidFill>
                <a:latin typeface="Calibri" panose="020F0502020204030204" pitchFamily="34" charset="0"/>
                <a:cs typeface="Calibri" panose="020F0502020204030204" pitchFamily="34" charset="0"/>
              </a:rPr>
              <a:t>1900 – The first major national conservation statute</a:t>
            </a:r>
            <a:r>
              <a:rPr lang="en-US" sz="4000" dirty="0">
                <a:solidFill>
                  <a:schemeClr val="tx1"/>
                </a:solidFill>
                <a:latin typeface="Calibri" panose="020F0502020204030204" pitchFamily="34" charset="0"/>
                <a:cs typeface="Calibri" panose="020F0502020204030204" pitchFamily="34" charset="0"/>
              </a:rPr>
              <a:t/>
            </a:r>
            <a:br>
              <a:rPr lang="en-US" sz="4000" dirty="0">
                <a:solidFill>
                  <a:schemeClr val="tx1"/>
                </a:solidFill>
                <a:latin typeface="Calibri" panose="020F0502020204030204" pitchFamily="34" charset="0"/>
                <a:cs typeface="Calibri" panose="020F0502020204030204" pitchFamily="34" charset="0"/>
              </a:rPr>
            </a:br>
            <a:endParaRPr lang="en-US" sz="4000" dirty="0">
              <a:solidFill>
                <a:schemeClr val="tx1"/>
              </a:solidFill>
              <a:latin typeface="Calibri" panose="020F0502020204030204" pitchFamily="34" charset="0"/>
              <a:cs typeface="Calibri" panose="020F0502020204030204" pitchFamily="34" charset="0"/>
            </a:endParaRPr>
          </a:p>
        </p:txBody>
      </p:sp>
      <p:sp>
        <p:nvSpPr>
          <p:cNvPr id="3" name="Subtitle 2"/>
          <p:cNvSpPr>
            <a:spLocks noGrp="1"/>
          </p:cNvSpPr>
          <p:nvPr>
            <p:ph sz="half" idx="1"/>
          </p:nvPr>
        </p:nvSpPr>
        <p:spPr>
          <a:xfrm>
            <a:off x="855766" y="3336740"/>
            <a:ext cx="4663440" cy="3767328"/>
          </a:xfrm>
        </p:spPr>
        <p:txBody>
          <a:bodyPr/>
          <a:lstStyle/>
          <a:p>
            <a:r>
              <a:rPr lang="en-US" i="1" dirty="0" smtClean="0">
                <a:solidFill>
                  <a:schemeClr val="tx1"/>
                </a:solidFill>
                <a:latin typeface="Calibri" panose="020F0502020204030204" pitchFamily="34" charset="0"/>
                <a:cs typeface="Calibri" panose="020F0502020204030204" pitchFamily="34" charset="0"/>
              </a:rPr>
              <a:t>“[T]o regulate the introduction of American or foreign birds or animals in localities where they have not heretofore existed</a:t>
            </a:r>
            <a:r>
              <a:rPr lang="en-US" dirty="0" smtClean="0">
                <a:solidFill>
                  <a:schemeClr val="tx1"/>
                </a:solidFill>
                <a:latin typeface="Calibri" panose="020F0502020204030204" pitchFamily="34" charset="0"/>
                <a:cs typeface="Calibri" panose="020F0502020204030204" pitchFamily="34" charset="0"/>
              </a:rPr>
              <a:t>”</a:t>
            </a:r>
          </a:p>
          <a:p>
            <a:endParaRPr lang="en-US" dirty="0">
              <a:solidFill>
                <a:schemeClr val="tx1"/>
              </a:solidFill>
              <a:latin typeface="Calibri" panose="020F0502020204030204" pitchFamily="34" charset="0"/>
              <a:cs typeface="Calibri" panose="020F0502020204030204" pitchFamily="34" charset="0"/>
            </a:endParaRPr>
          </a:p>
          <a:p>
            <a:r>
              <a:rPr lang="en-US" dirty="0" smtClean="0">
                <a:solidFill>
                  <a:schemeClr val="tx1"/>
                </a:solidFill>
                <a:latin typeface="Calibri" panose="020F0502020204030204" pitchFamily="34" charset="0"/>
                <a:cs typeface="Calibri" panose="020F0502020204030204" pitchFamily="34" charset="0"/>
              </a:rPr>
              <a:t>This was primarily to stop the importation of wild mammals and birds that were harming American agriculture and wildlife </a:t>
            </a: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sz="half" idx="2"/>
          </p:nvPr>
        </p:nvSpPr>
        <p:spPr>
          <a:xfrm>
            <a:off x="6391788" y="3336740"/>
            <a:ext cx="4663440" cy="3767328"/>
          </a:xfrm>
        </p:spPr>
        <p:txBody>
          <a:bodyPr/>
          <a:lstStyle/>
          <a:p>
            <a:r>
              <a:rPr lang="en-US" i="1" dirty="0" smtClean="0">
                <a:solidFill>
                  <a:schemeClr val="tx1"/>
                </a:solidFill>
                <a:latin typeface="Calibri" panose="020F0502020204030204" pitchFamily="34" charset="0"/>
                <a:cs typeface="Calibri" panose="020F0502020204030204" pitchFamily="34" charset="0"/>
              </a:rPr>
              <a:t>“[T]o prohibit the transportation by interstate commerce of game killed in violation of local laws”</a:t>
            </a:r>
          </a:p>
          <a:p>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r>
              <a:rPr lang="en-US" dirty="0" smtClean="0">
                <a:solidFill>
                  <a:schemeClr val="tx1"/>
                </a:solidFill>
                <a:latin typeface="Calibri" panose="020F0502020204030204" pitchFamily="34" charset="0"/>
                <a:cs typeface="Calibri" panose="020F0502020204030204" pitchFamily="34" charset="0"/>
              </a:rPr>
              <a:t>This was primarily to protect U.S. native wildlife.</a:t>
            </a:r>
            <a:endParaRPr lang="en-US" dirty="0">
              <a:solidFill>
                <a:schemeClr val="tx1"/>
              </a:solidFill>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51109" y="2033825"/>
            <a:ext cx="3412504" cy="461665"/>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Two main purposes</a:t>
            </a:r>
            <a:endParaRPr lang="en-US" sz="2400" dirty="0">
              <a:latin typeface="Calibri" panose="020F0502020204030204" pitchFamily="34" charset="0"/>
              <a:cs typeface="Calibri" panose="020F0502020204030204" pitchFamily="34" charset="0"/>
            </a:endParaRPr>
          </a:p>
        </p:txBody>
      </p:sp>
      <p:cxnSp>
        <p:nvCxnSpPr>
          <p:cNvPr id="8" name="Straight Arrow Connector 7"/>
          <p:cNvCxnSpPr>
            <a:endCxn id="3" idx="0"/>
          </p:cNvCxnSpPr>
          <p:nvPr/>
        </p:nvCxnSpPr>
        <p:spPr>
          <a:xfrm flipH="1">
            <a:off x="3187486" y="2468195"/>
            <a:ext cx="1887981" cy="8685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896961" y="2449662"/>
            <a:ext cx="1907929" cy="93290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4295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07856" y="2228022"/>
            <a:ext cx="9286875" cy="2209800"/>
          </a:xfrm>
          <a:prstGeom prst="rect">
            <a:avLst/>
          </a:prstGeom>
        </p:spPr>
      </p:pic>
      <p:sp>
        <p:nvSpPr>
          <p:cNvPr id="3" name="TextBox 2"/>
          <p:cNvSpPr txBox="1"/>
          <p:nvPr/>
        </p:nvSpPr>
        <p:spPr>
          <a:xfrm>
            <a:off x="2223772" y="955142"/>
            <a:ext cx="8269357" cy="523220"/>
          </a:xfrm>
          <a:prstGeom prst="rect">
            <a:avLst/>
          </a:prstGeom>
          <a:noFill/>
        </p:spPr>
        <p:txBody>
          <a:bodyPr wrap="square" rtlCol="0">
            <a:spAutoFit/>
          </a:bodyPr>
          <a:lstStyle/>
          <a:p>
            <a:r>
              <a:rPr lang="en-US" sz="2800" b="1" dirty="0" smtClean="0">
                <a:latin typeface="Calibri" panose="020F0502020204030204" pitchFamily="34" charset="0"/>
                <a:cs typeface="Calibri" panose="020F0502020204030204" pitchFamily="34" charset="0"/>
              </a:rPr>
              <a:t>FIFTY-SIXTH CONGRESS. S</a:t>
            </a:r>
            <a:r>
              <a:rPr lang="en-US" sz="2800" b="1" cap="small" dirty="0" smtClean="0">
                <a:latin typeface="Calibri" panose="020F0502020204030204" pitchFamily="34" charset="0"/>
                <a:cs typeface="Calibri" panose="020F0502020204030204" pitchFamily="34" charset="0"/>
              </a:rPr>
              <a:t>ESS</a:t>
            </a:r>
            <a:r>
              <a:rPr lang="en-US" sz="2800" b="1" dirty="0" smtClean="0">
                <a:latin typeface="Calibri" panose="020F0502020204030204" pitchFamily="34" charset="0"/>
                <a:cs typeface="Calibri" panose="020F0502020204030204" pitchFamily="34" charset="0"/>
              </a:rPr>
              <a:t>. I. C</a:t>
            </a:r>
            <a:r>
              <a:rPr lang="en-US" sz="2800" b="1" cap="small" dirty="0" smtClean="0">
                <a:latin typeface="Calibri" panose="020F0502020204030204" pitchFamily="34" charset="0"/>
                <a:cs typeface="Calibri" panose="020F0502020204030204" pitchFamily="34" charset="0"/>
              </a:rPr>
              <a:t>HS</a:t>
            </a:r>
            <a:r>
              <a:rPr lang="en-US" sz="2800" b="1" dirty="0" smtClean="0">
                <a:latin typeface="Calibri" panose="020F0502020204030204" pitchFamily="34" charset="0"/>
                <a:cs typeface="Calibri" panose="020F0502020204030204" pitchFamily="34" charset="0"/>
              </a:rPr>
              <a:t>. 552. 553. 1900</a:t>
            </a:r>
            <a:endParaRPr lang="en-US" sz="2800" b="1" dirty="0">
              <a:latin typeface="Calibri" panose="020F0502020204030204" pitchFamily="34" charset="0"/>
              <a:cs typeface="Calibri" panose="020F0502020204030204" pitchFamily="34" charset="0"/>
            </a:endParaRP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081670" y="2597712"/>
            <a:ext cx="4903304" cy="1325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91862" y="2774731"/>
            <a:ext cx="7093112" cy="410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39310" y="2984938"/>
            <a:ext cx="2825455" cy="155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07856" y="4923424"/>
            <a:ext cx="9059918" cy="1384995"/>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 To enlarge the powers of [USDA], prohibit the transportation by interstate commerce of game killed in violation of local laws, and for other purposes.”</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9855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1278" y="737195"/>
            <a:ext cx="9153525" cy="406717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044655" y="2934899"/>
            <a:ext cx="6308035" cy="530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331779" y="3205655"/>
            <a:ext cx="6815273" cy="338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974117" y="5020103"/>
            <a:ext cx="8313683" cy="1384995"/>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 . . And also to regulate the introduction of American or foreign birds or animals in localities where they have not </a:t>
            </a:r>
            <a:r>
              <a:rPr lang="en-US" sz="2800" dirty="0" err="1" smtClean="0">
                <a:latin typeface="Calibri" panose="020F0502020204030204" pitchFamily="34" charset="0"/>
                <a:cs typeface="Calibri" panose="020F0502020204030204" pitchFamily="34" charset="0"/>
              </a:rPr>
              <a:t>heretofor</a:t>
            </a:r>
            <a:r>
              <a:rPr lang="en-US" sz="2800" dirty="0" smtClean="0">
                <a:latin typeface="Calibri" panose="020F0502020204030204" pitchFamily="34" charset="0"/>
                <a:cs typeface="Calibri" panose="020F0502020204030204" pitchFamily="34" charset="0"/>
              </a:rPr>
              <a:t> existed.”</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2270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8083" y="1576223"/>
            <a:ext cx="9144000" cy="2990850"/>
          </a:xfrm>
          <a:prstGeom prst="rect">
            <a:avLst/>
          </a:prstGeom>
        </p:spPr>
      </p:pic>
      <p:sp>
        <p:nvSpPr>
          <p:cNvPr id="4" name="TextBox 3"/>
          <p:cNvSpPr txBox="1"/>
          <p:nvPr/>
        </p:nvSpPr>
        <p:spPr>
          <a:xfrm>
            <a:off x="1755228" y="704193"/>
            <a:ext cx="9249103" cy="523220"/>
          </a:xfrm>
          <a:prstGeom prst="rect">
            <a:avLst/>
          </a:prstGeom>
          <a:noFill/>
        </p:spPr>
        <p:txBody>
          <a:bodyPr wrap="square" rtlCol="0">
            <a:spAutoFit/>
          </a:bodyPr>
          <a:lstStyle/>
          <a:p>
            <a:r>
              <a:rPr lang="en-US" sz="2800" dirty="0" smtClean="0">
                <a:latin typeface="Calibri" panose="020F0502020204030204" pitchFamily="34" charset="0"/>
                <a:cs typeface="Calibri" panose="020F0502020204030204" pitchFamily="34" charset="0"/>
              </a:rPr>
              <a:t>“Sec. 3. Transportation of prohibited animals forbidden.” </a:t>
            </a:r>
            <a:endParaRPr lang="en-US" sz="2800" dirty="0">
              <a:latin typeface="Calibri" panose="020F0502020204030204" pitchFamily="34" charset="0"/>
              <a:cs typeface="Calibri" panose="020F0502020204030204" pitchFamily="34" charset="0"/>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55228" y="4915883"/>
            <a:ext cx="8786647" cy="1569660"/>
          </a:xfrm>
          <a:prstGeom prst="rect">
            <a:avLst/>
          </a:prstGeom>
          <a:noFill/>
        </p:spPr>
        <p:txBody>
          <a:bodyPr wrap="square" rtlCol="0">
            <a:spAutoFit/>
          </a:bodyPr>
          <a:lstStyle/>
          <a:p>
            <a:r>
              <a:rPr lang="en-US" sz="2400" dirty="0" smtClean="0">
                <a:latin typeface="Calibri" panose="020F0502020204030204" pitchFamily="34" charset="0"/>
                <a:cs typeface="Calibri" panose="020F0502020204030204" pitchFamily="34" charset="0"/>
              </a:rPr>
              <a:t>“That it shall be unlawful for any person to deliver to any common carrier . . . to transport from one State or Territory to another State or Territory . . . any foreign animals or birds the importation of which is prohibited . . . Or killed in violation of the State . . .”</a:t>
            </a:r>
            <a:endParaRPr lang="en-US" sz="2400" dirty="0">
              <a:latin typeface="Calibri" panose="020F0502020204030204" pitchFamily="34" charset="0"/>
              <a:cs typeface="Calibri" panose="020F0502020204030204" pitchFamily="34" charset="0"/>
            </a:endParaRPr>
          </a:p>
        </p:txBody>
      </p:sp>
      <p:cxnSp>
        <p:nvCxnSpPr>
          <p:cNvPr id="8" name="Straight Connector 7"/>
          <p:cNvCxnSpPr/>
          <p:nvPr/>
        </p:nvCxnSpPr>
        <p:spPr>
          <a:xfrm>
            <a:off x="4414345" y="1797269"/>
            <a:ext cx="6127530" cy="420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73821" y="2007476"/>
            <a:ext cx="7083972" cy="8408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73821" y="2249214"/>
            <a:ext cx="5213131" cy="315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228083" y="2753710"/>
            <a:ext cx="122971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89738" y="2921876"/>
            <a:ext cx="5780690" cy="4204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11800" y="3389585"/>
            <a:ext cx="4411133" cy="6481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937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9467" y="1771499"/>
            <a:ext cx="6096000" cy="4370427"/>
          </a:xfrm>
          <a:prstGeom prst="rect">
            <a:avLst/>
          </a:prstGeom>
        </p:spPr>
        <p:txBody>
          <a:bodyPr>
            <a:spAutoFit/>
          </a:bodyPr>
          <a:lstStyle/>
          <a:p>
            <a:r>
              <a:rPr lang="en-US" sz="2000" b="1" dirty="0" smtClean="0">
                <a:latin typeface="Calibri" panose="020F0502020204030204" pitchFamily="34" charset="0"/>
                <a:cs typeface="Calibri" panose="020F0502020204030204" pitchFamily="34" charset="0"/>
              </a:rPr>
              <a:t>Congress </a:t>
            </a:r>
            <a:r>
              <a:rPr lang="en-US" sz="2000" b="1" dirty="0">
                <a:latin typeface="Calibri" panose="020F0502020204030204" pitchFamily="34" charset="0"/>
                <a:cs typeface="Calibri" panose="020F0502020204030204" pitchFamily="34" charset="0"/>
              </a:rPr>
              <a:t>amended Lacey Act by adding</a:t>
            </a:r>
            <a:r>
              <a:rPr lang="en-US" sz="2000" b="1"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US" sz="2000" b="1" dirty="0" smtClean="0">
                <a:latin typeface="Calibri" panose="020F0502020204030204" pitchFamily="34" charset="0"/>
                <a:cs typeface="Calibri" panose="020F0502020204030204" pitchFamily="34" charset="0"/>
              </a:rPr>
              <a:t>fishes</a:t>
            </a:r>
            <a:r>
              <a:rPr lang="en-US" sz="2000" b="1" dirty="0">
                <a:latin typeface="Calibri" panose="020F0502020204030204" pitchFamily="34" charset="0"/>
                <a:cs typeface="Calibri" panose="020F0502020204030204" pitchFamily="34" charset="0"/>
              </a:rPr>
              <a:t>, mollusks, crustaceans, reptiles, and amphibians to the species that could be designated as injurious; </a:t>
            </a:r>
            <a:endParaRPr lang="en-US"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more categories of interests that could be affected as justification for designating species (injury to human beings, forestry, or to wildlife or wildlife resources of the United States</a:t>
            </a:r>
            <a:r>
              <a:rPr lang="en-US" sz="2000" b="1"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exceptions under permit; and </a:t>
            </a:r>
            <a:endParaRPr lang="en-US" sz="2000" b="1"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2000"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b="1" dirty="0">
                <a:latin typeface="Calibri" panose="020F0502020204030204" pitchFamily="34" charset="0"/>
                <a:cs typeface="Calibri" panose="020F0502020204030204" pitchFamily="34" charset="0"/>
              </a:rPr>
              <a:t>the shipment </a:t>
            </a:r>
            <a:r>
              <a:rPr lang="en-US" sz="2000" b="1" dirty="0" smtClean="0">
                <a:latin typeface="Calibri" panose="020F0502020204030204" pitchFamily="34" charset="0"/>
                <a:cs typeface="Calibri" panose="020F0502020204030204" pitchFamily="34" charset="0"/>
              </a:rPr>
              <a:t>clause rewording</a:t>
            </a:r>
            <a:endParaRPr lang="en-US" sz="2000" b="1"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
        <p:nvSpPr>
          <p:cNvPr id="4" name="TextBox 3"/>
          <p:cNvSpPr txBox="1"/>
          <p:nvPr/>
        </p:nvSpPr>
        <p:spPr>
          <a:xfrm>
            <a:off x="2249407" y="822514"/>
            <a:ext cx="7506776" cy="584775"/>
          </a:xfrm>
          <a:prstGeom prst="rect">
            <a:avLst/>
          </a:prstGeom>
          <a:noFill/>
        </p:spPr>
        <p:txBody>
          <a:bodyPr wrap="square" rtlCol="0">
            <a:spAutoFit/>
          </a:bodyPr>
          <a:lstStyle/>
          <a:p>
            <a:r>
              <a:rPr lang="en-US" sz="3200" b="1" dirty="0" smtClean="0">
                <a:latin typeface="Calibri" panose="020F0502020204030204" pitchFamily="34" charset="0"/>
                <a:cs typeface="Calibri" panose="020F0502020204030204" pitchFamily="34" charset="0"/>
              </a:rPr>
              <a:t>1960 Amendments to Injurious Wildlife</a:t>
            </a:r>
            <a:endParaRPr lang="en-US" sz="3200" b="1" dirty="0">
              <a:latin typeface="Calibri" panose="020F0502020204030204" pitchFamily="34" charset="0"/>
              <a:cs typeface="Calibri" panose="020F050202020403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963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solidFill>
                  <a:schemeClr val="tx1"/>
                </a:solidFill>
                <a:latin typeface="Calibri" panose="020F0502020204030204" pitchFamily="34" charset="0"/>
                <a:cs typeface="Calibri" panose="020F0502020204030204" pitchFamily="34" charset="0"/>
              </a:rPr>
              <a:t>What is covered NOW</a:t>
            </a:r>
            <a:endParaRPr lang="en-US" sz="3200" b="1" dirty="0">
              <a:solidFill>
                <a:schemeClr val="tx1"/>
              </a:solidFill>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p:txBody>
          <a:bodyPr/>
          <a:lstStyle/>
          <a:p>
            <a:pPr algn="ctr"/>
            <a:r>
              <a:rPr lang="en-US" b="1" dirty="0" smtClean="0">
                <a:latin typeface="Calibri" panose="020F0502020204030204" pitchFamily="34" charset="0"/>
                <a:cs typeface="Calibri" panose="020F0502020204030204" pitchFamily="34" charset="0"/>
              </a:rPr>
              <a:t>T</a:t>
            </a:r>
            <a:r>
              <a:rPr lang="en-US" b="1" cap="none" dirty="0" smtClean="0">
                <a:latin typeface="Calibri" panose="020F0502020204030204" pitchFamily="34" charset="0"/>
                <a:cs typeface="Calibri" panose="020F0502020204030204" pitchFamily="34" charset="0"/>
              </a:rPr>
              <a:t>itle</a:t>
            </a:r>
            <a:r>
              <a:rPr lang="en-US" b="1" dirty="0" smtClean="0">
                <a:latin typeface="Calibri" panose="020F0502020204030204" pitchFamily="34" charset="0"/>
                <a:cs typeface="Calibri" panose="020F0502020204030204" pitchFamily="34" charset="0"/>
              </a:rPr>
              <a:t> 18  (I</a:t>
            </a:r>
            <a:r>
              <a:rPr lang="en-US" b="1" cap="none" dirty="0" smtClean="0">
                <a:latin typeface="Calibri" panose="020F0502020204030204" pitchFamily="34" charset="0"/>
                <a:cs typeface="Calibri" panose="020F0502020204030204" pitchFamily="34" charset="0"/>
              </a:rPr>
              <a:t>njurious</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4" name="Content Placeholder 3"/>
          <p:cNvSpPr>
            <a:spLocks noGrp="1"/>
          </p:cNvSpPr>
          <p:nvPr>
            <p:ph sz="half" idx="2"/>
          </p:nvPr>
        </p:nvSpPr>
        <p:spPr>
          <a:xfrm>
            <a:off x="1010137" y="2763867"/>
            <a:ext cx="4267035" cy="3200400"/>
          </a:xfrm>
        </p:spPr>
        <p:txBody>
          <a:bodyPr>
            <a:normAutofit/>
          </a:bodyPr>
          <a:lstStyle/>
          <a:p>
            <a:r>
              <a:rPr lang="en-US" sz="2000" b="1" dirty="0" smtClean="0">
                <a:latin typeface="Calibri" panose="020F0502020204030204" pitchFamily="34" charset="0"/>
                <a:cs typeface="Calibri" panose="020F0502020204030204" pitchFamily="34" charset="0"/>
              </a:rPr>
              <a:t>Wild mammals, wild birds, fishes</a:t>
            </a:r>
            <a:r>
              <a:rPr lang="en-US" sz="2000" b="1" dirty="0">
                <a:latin typeface="Calibri" panose="020F0502020204030204" pitchFamily="34" charset="0"/>
                <a:cs typeface="Calibri" panose="020F0502020204030204" pitchFamily="34" charset="0"/>
              </a:rPr>
              <a:t>, mollusks, crustaceans, reptiles, and </a:t>
            </a:r>
            <a:r>
              <a:rPr lang="en-US" sz="2000" b="1" dirty="0" smtClean="0">
                <a:latin typeface="Calibri" panose="020F0502020204030204" pitchFamily="34" charset="0"/>
                <a:cs typeface="Calibri" panose="020F0502020204030204" pitchFamily="34" charset="0"/>
              </a:rPr>
              <a:t>amphibians, or the offspring or eggs</a:t>
            </a:r>
          </a:p>
          <a:p>
            <a:r>
              <a:rPr lang="en-US" sz="2000" b="1" dirty="0" smtClean="0">
                <a:latin typeface="Calibri" panose="020F0502020204030204" pitchFamily="34" charset="0"/>
                <a:cs typeface="Calibri" panose="020F0502020204030204" pitchFamily="34" charset="0"/>
              </a:rPr>
              <a:t>(Does </a:t>
            </a:r>
            <a:r>
              <a:rPr lang="en-US" sz="2000" b="1" i="1" dirty="0" smtClean="0">
                <a:latin typeface="Calibri" panose="020F0502020204030204" pitchFamily="34" charset="0"/>
                <a:cs typeface="Calibri" panose="020F0502020204030204" pitchFamily="34" charset="0"/>
              </a:rPr>
              <a:t>not</a:t>
            </a:r>
            <a:r>
              <a:rPr lang="en-US" sz="2000" b="1" dirty="0" smtClean="0">
                <a:latin typeface="Calibri" panose="020F0502020204030204" pitchFamily="34" charset="0"/>
                <a:cs typeface="Calibri" panose="020F0502020204030204" pitchFamily="34" charset="0"/>
              </a:rPr>
              <a:t> specify whether alive or dead—that is done by regulation)</a:t>
            </a:r>
            <a:endParaRPr lang="en-US" sz="2000" b="1" dirty="0">
              <a:latin typeface="Calibri" panose="020F0502020204030204" pitchFamily="34" charset="0"/>
              <a:cs typeface="Calibri" panose="020F0502020204030204" pitchFamily="34" charset="0"/>
            </a:endParaRPr>
          </a:p>
        </p:txBody>
      </p:sp>
      <p:sp>
        <p:nvSpPr>
          <p:cNvPr id="5" name="Text Placeholder 4"/>
          <p:cNvSpPr>
            <a:spLocks noGrp="1"/>
          </p:cNvSpPr>
          <p:nvPr>
            <p:ph type="body" sz="quarter" idx="3"/>
          </p:nvPr>
        </p:nvSpPr>
        <p:spPr>
          <a:xfrm>
            <a:off x="5766308" y="2069008"/>
            <a:ext cx="4663440" cy="722376"/>
          </a:xfrm>
        </p:spPr>
        <p:txBody>
          <a:bodyPr/>
          <a:lstStyle/>
          <a:p>
            <a:pPr algn="ctr"/>
            <a:r>
              <a:rPr lang="en-US" b="1" dirty="0" smtClean="0">
                <a:latin typeface="Calibri" panose="020F0502020204030204" pitchFamily="34" charset="0"/>
                <a:cs typeface="Calibri" panose="020F0502020204030204" pitchFamily="34" charset="0"/>
              </a:rPr>
              <a:t>T</a:t>
            </a:r>
            <a:r>
              <a:rPr lang="en-US" b="1" cap="none" dirty="0" smtClean="0">
                <a:latin typeface="Calibri" panose="020F0502020204030204" pitchFamily="34" charset="0"/>
                <a:cs typeface="Calibri" panose="020F0502020204030204" pitchFamily="34" charset="0"/>
              </a:rPr>
              <a:t>itle</a:t>
            </a:r>
            <a:r>
              <a:rPr lang="en-US" b="1" dirty="0" smtClean="0">
                <a:latin typeface="Calibri" panose="020F0502020204030204" pitchFamily="34" charset="0"/>
                <a:cs typeface="Calibri" panose="020F0502020204030204" pitchFamily="34" charset="0"/>
              </a:rPr>
              <a:t> 16 (t</a:t>
            </a:r>
            <a:r>
              <a:rPr lang="en-US" b="1" cap="none" dirty="0" smtClean="0">
                <a:latin typeface="Calibri" panose="020F0502020204030204" pitchFamily="34" charset="0"/>
                <a:cs typeface="Calibri" panose="020F0502020204030204" pitchFamily="34" charset="0"/>
              </a:rPr>
              <a:t>rafficking</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p:txBody>
      </p:sp>
      <p:sp>
        <p:nvSpPr>
          <p:cNvPr id="6" name="Content Placeholder 5"/>
          <p:cNvSpPr>
            <a:spLocks noGrp="1"/>
          </p:cNvSpPr>
          <p:nvPr>
            <p:ph sz="quarter" idx="4"/>
          </p:nvPr>
        </p:nvSpPr>
        <p:spPr>
          <a:xfrm>
            <a:off x="5696458" y="2791384"/>
            <a:ext cx="4857888" cy="3200400"/>
          </a:xfrm>
        </p:spPr>
        <p:txBody>
          <a:bodyPr>
            <a:normAutofit fontScale="85000" lnSpcReduction="20000"/>
          </a:bodyPr>
          <a:lstStyle/>
          <a:p>
            <a:r>
              <a:rPr lang="en-US" b="1" dirty="0" smtClean="0">
                <a:latin typeface="Calibri" panose="020F0502020204030204" pitchFamily="34" charset="0"/>
                <a:cs typeface="Calibri" panose="020F0502020204030204" pitchFamily="34" charset="0"/>
              </a:rPr>
              <a:t>Any fish or </a:t>
            </a:r>
            <a:r>
              <a:rPr lang="en-US" b="1" dirty="0">
                <a:latin typeface="Calibri" panose="020F0502020204030204" pitchFamily="34" charset="0"/>
                <a:cs typeface="Calibri" panose="020F0502020204030204" pitchFamily="34" charset="0"/>
              </a:rPr>
              <a:t>wildlife, </a:t>
            </a:r>
            <a:r>
              <a:rPr lang="en-US" b="1" dirty="0" smtClean="0">
                <a:latin typeface="Calibri" panose="020F0502020204030204" pitchFamily="34" charset="0"/>
                <a:cs typeface="Calibri" panose="020F0502020204030204" pitchFamily="34" charset="0"/>
              </a:rPr>
              <a:t>whether alive or dead, including without limitation any wild mammal, bird, reptile, amphibian, fish, mollusk, crustacean, arthropod, coelenterate, or other invertebrate, whether or not bred, hatched, or born in captivity, and includes any part, product, egg, or offspring thereof. </a:t>
            </a:r>
          </a:p>
          <a:p>
            <a:r>
              <a:rPr lang="en-US" b="1" dirty="0" smtClean="0">
                <a:latin typeface="Calibri" panose="020F0502020204030204" pitchFamily="34" charset="0"/>
                <a:cs typeface="Calibri" panose="020F0502020204030204" pitchFamily="34" charset="0"/>
              </a:rPr>
              <a:t>Any wild member of the plant kingdom, including roots, seeds, and other parts thereof . . . .which is indigenous to any State and either CITES-listed, listed pursuant to any State law for conservation </a:t>
            </a:r>
            <a:endParaRPr lang="en-US" b="1" dirty="0">
              <a:latin typeface="Calibri" panose="020F0502020204030204" pitchFamily="34" charset="0"/>
              <a:cs typeface="Calibri" panose="020F0502020204030204" pitchFamily="34" charset="0"/>
            </a:endParaRPr>
          </a:p>
          <a:p>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55228" y="5547507"/>
            <a:ext cx="104298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9384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8309</TotalTime>
  <Words>4313</Words>
  <Application>Microsoft Office PowerPoint</Application>
  <PresentationFormat>Widescreen</PresentationFormat>
  <Paragraphs>269</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Times New Roman</vt:lpstr>
      <vt:lpstr>Metropolitan</vt:lpstr>
      <vt:lpstr>       What the “Lacey Act” is and isn’t and status of Injurious Wildlife provisions (18 USC 42)  Gulf and South Atlantic Regional Panel on Aquatic Invasive Species April 21, 2021</vt:lpstr>
      <vt:lpstr>PowerPoint Presentation</vt:lpstr>
      <vt:lpstr>PowerPoint Presentation</vt:lpstr>
      <vt:lpstr> What was the “Lacey Act”?  1900 – The first major national conservation statute </vt:lpstr>
      <vt:lpstr>PowerPoint Presentation</vt:lpstr>
      <vt:lpstr>PowerPoint Presentation</vt:lpstr>
      <vt:lpstr>PowerPoint Presentation</vt:lpstr>
      <vt:lpstr>PowerPoint Presentation</vt:lpstr>
      <vt:lpstr>What is covered NOW</vt:lpstr>
      <vt:lpstr>Prohibitions</vt:lpstr>
      <vt:lpstr>PowerPoint Presentation</vt:lpstr>
      <vt:lpstr>Amendments Adding Taxa of Organisms</vt:lpstr>
      <vt:lpstr>Interstate transport </vt:lpstr>
      <vt:lpstr>Implementation of the D.C. Circuit Court Decision in United States Association of Reptile Keepers, Inc. v. Zinke, No. 15-5199 (D.C. Cir. April 7, 2017)</vt:lpstr>
      <vt:lpstr>The Circuit Court’s Decision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status of species with established populations in the United States at the time of their listing as injurious (N=19), with the year each listing took effect, placed under the category of listing effectiveness. Species that spread by both human-mediated and natural means were counted only once, categorized by the more prominent pathway in establishing populations in new disconnected areas. </vt:lpstr>
      <vt:lpstr>PowerPoint Presentation</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the “Lacey Act” is and isn’t; status of Injurious Wildlife provisions (18 USC 42)</dc:title>
  <dc:creator>Jewell, Susan</dc:creator>
  <cp:lastModifiedBy>Jewell, Susan</cp:lastModifiedBy>
  <cp:revision>168</cp:revision>
  <dcterms:created xsi:type="dcterms:W3CDTF">2021-04-14T12:44:08Z</dcterms:created>
  <dcterms:modified xsi:type="dcterms:W3CDTF">2021-04-21T14:55:12Z</dcterms:modified>
</cp:coreProperties>
</file>