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14" r:id="rId2"/>
    <p:sldId id="317" r:id="rId3"/>
    <p:sldId id="490" r:id="rId4"/>
    <p:sldId id="496" r:id="rId5"/>
    <p:sldId id="503" r:id="rId6"/>
    <p:sldId id="497" r:id="rId7"/>
    <p:sldId id="547" r:id="rId8"/>
    <p:sldId id="548" r:id="rId9"/>
    <p:sldId id="549" r:id="rId10"/>
    <p:sldId id="550" r:id="rId11"/>
    <p:sldId id="551" r:id="rId12"/>
    <p:sldId id="559" r:id="rId13"/>
    <p:sldId id="491" r:id="rId14"/>
    <p:sldId id="358" r:id="rId15"/>
    <p:sldId id="493" r:id="rId16"/>
    <p:sldId id="346" r:id="rId17"/>
    <p:sldId id="555" r:id="rId18"/>
    <p:sldId id="494" r:id="rId19"/>
    <p:sldId id="332" r:id="rId20"/>
    <p:sldId id="495" r:id="rId21"/>
    <p:sldId id="347" r:id="rId22"/>
    <p:sldId id="543" r:id="rId23"/>
    <p:sldId id="359" r:id="rId24"/>
    <p:sldId id="545" r:id="rId25"/>
    <p:sldId id="556" r:id="rId26"/>
    <p:sldId id="554" r:id="rId27"/>
    <p:sldId id="449" r:id="rId28"/>
    <p:sldId id="522" r:id="rId29"/>
    <p:sldId id="521" r:id="rId30"/>
    <p:sldId id="560" r:id="rId31"/>
    <p:sldId id="561" r:id="rId32"/>
    <p:sldId id="510" r:id="rId33"/>
    <p:sldId id="546" r:id="rId34"/>
    <p:sldId id="508" r:id="rId35"/>
    <p:sldId id="552" r:id="rId36"/>
    <p:sldId id="502" r:id="rId37"/>
    <p:sldId id="558" r:id="rId38"/>
    <p:sldId id="523" r:id="rId39"/>
    <p:sldId id="524" r:id="rId40"/>
    <p:sldId id="525" r:id="rId41"/>
    <p:sldId id="562" r:id="rId42"/>
    <p:sldId id="563" r:id="rId43"/>
    <p:sldId id="557" r:id="rId44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A11"/>
    <a:srgbClr val="F5F5F5"/>
    <a:srgbClr val="B2B2B2"/>
    <a:srgbClr val="00FF00"/>
    <a:srgbClr val="05FF35"/>
    <a:srgbClr val="003300"/>
    <a:srgbClr val="33CC33"/>
    <a:srgbClr val="00CC00"/>
    <a:srgbClr val="6089E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2" autoAdjust="0"/>
    <p:restoredTop sz="94660" autoAdjust="0"/>
  </p:normalViewPr>
  <p:slideViewPr>
    <p:cSldViewPr snapToObjects="1">
      <p:cViewPr varScale="1">
        <p:scale>
          <a:sx n="74" d="100"/>
          <a:sy n="74" d="100"/>
        </p:scale>
        <p:origin x="55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88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C24DCB24-2E36-448D-8CDF-FE91DD123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259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37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17F9EB7F-3CA9-4BF8-95AD-0DDF253D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70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D929474-58B1-43CA-BDB4-CE93AEB258A2}" type="slidenum">
              <a:rPr lang="en-US" altLang="en-US" sz="1200"/>
              <a:pPr algn="r" eaLnBrk="1" hangingPunct="1">
                <a:spcBef>
                  <a:spcPct val="0"/>
                </a:spcBef>
              </a:pPr>
              <a:t>1</a:t>
            </a:fld>
            <a:endParaRPr lang="en-US" altLang="en-US" sz="1200"/>
          </a:p>
        </p:txBody>
      </p:sp>
      <p:sp>
        <p:nvSpPr>
          <p:cNvPr id="747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CB05D09-1AAD-46F6-98A2-A76D055EC4AC}" type="slidenum">
              <a:rPr lang="en-US" altLang="en-US" sz="1200"/>
              <a:pPr algn="r" eaLnBrk="1" hangingPunct="1">
                <a:spcBef>
                  <a:spcPct val="0"/>
                </a:spcBef>
              </a:pPr>
              <a:t>1</a:t>
            </a:fld>
            <a:endParaRPr lang="en-US" altLang="en-US" sz="1200"/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438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669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271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3146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8355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2142490-4624-4816-BEA5-B52BC205DCF0}" type="slidenum">
              <a:rPr lang="en-US" altLang="en-US" sz="1200"/>
              <a:pPr algn="r" eaLnBrk="1" hangingPunct="1">
                <a:spcBef>
                  <a:spcPct val="0"/>
                </a:spcBef>
              </a:pPr>
              <a:t>38</a:t>
            </a:fld>
            <a:endParaRPr lang="en-US" altLang="en-US" sz="1200"/>
          </a:p>
        </p:txBody>
      </p:sp>
      <p:sp>
        <p:nvSpPr>
          <p:cNvPr id="849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03A4810-8E90-4DCF-A72B-DD6E7030045D}" type="slidenum">
              <a:rPr lang="en-US" altLang="en-US" sz="1200"/>
              <a:pPr algn="r" eaLnBrk="1" hangingPunct="1">
                <a:spcBef>
                  <a:spcPct val="0"/>
                </a:spcBef>
              </a:pPr>
              <a:t>38</a:t>
            </a:fld>
            <a:endParaRPr lang="en-US" altLang="en-US" sz="1200"/>
          </a:p>
        </p:txBody>
      </p:sp>
      <p:sp>
        <p:nvSpPr>
          <p:cNvPr id="8499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fld id="{55CB5E79-F087-4913-8F3E-01012EE218F1}" type="slidenum">
              <a:rPr lang="en-US" altLang="en-US" sz="1200"/>
              <a:pPr algn="r" eaLnBrk="1" hangingPunct="1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t>38</a:t>
            </a:fld>
            <a:endParaRPr lang="en-US" altLang="en-US" sz="1200"/>
          </a:p>
        </p:txBody>
      </p:sp>
      <p:sp>
        <p:nvSpPr>
          <p:cNvPr id="849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027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0D0D018-FD42-4D18-A0ED-9509811AEA78}" type="slidenum">
              <a:rPr lang="en-US" altLang="en-US" sz="1200"/>
              <a:pPr algn="r" eaLnBrk="1" hangingPunct="1">
                <a:spcBef>
                  <a:spcPct val="0"/>
                </a:spcBef>
              </a:pPr>
              <a:t>39</a:t>
            </a:fld>
            <a:endParaRPr lang="en-US" altLang="en-US" sz="1200"/>
          </a:p>
        </p:txBody>
      </p:sp>
      <p:sp>
        <p:nvSpPr>
          <p:cNvPr id="860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AEF97D1-DF8C-4E7C-B370-ADD4C92AB8FC}" type="slidenum">
              <a:rPr lang="en-US" altLang="en-US" sz="1200"/>
              <a:pPr algn="r" eaLnBrk="1" hangingPunct="1">
                <a:spcBef>
                  <a:spcPct val="0"/>
                </a:spcBef>
              </a:pPr>
              <a:t>39</a:t>
            </a:fld>
            <a:endParaRPr lang="en-US" altLang="en-US" sz="1200"/>
          </a:p>
        </p:txBody>
      </p:sp>
      <p:sp>
        <p:nvSpPr>
          <p:cNvPr id="860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870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2461259-8F72-4A8B-AAA1-3ED63C2F31A2}" type="slidenum">
              <a:rPr lang="en-US" altLang="en-US" sz="1200"/>
              <a:pPr algn="r" eaLnBrk="1" hangingPunct="1">
                <a:spcBef>
                  <a:spcPct val="0"/>
                </a:spcBef>
              </a:pPr>
              <a:t>40</a:t>
            </a:fld>
            <a:endParaRPr lang="en-US" altLang="en-US" sz="120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463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8074A04-F9F3-426A-B296-F911A640B19C}" type="slidenum">
              <a:rPr lang="en-US" altLang="en-US" sz="1200"/>
              <a:pPr algn="r" eaLnBrk="1" hangingPunct="1">
                <a:spcBef>
                  <a:spcPct val="0"/>
                </a:spcBef>
              </a:pPr>
              <a:t>41</a:t>
            </a:fld>
            <a:endParaRPr lang="en-US" altLang="en-US" sz="1200"/>
          </a:p>
        </p:txBody>
      </p:sp>
      <p:sp>
        <p:nvSpPr>
          <p:cNvPr id="880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163B497-6293-48E1-9FE0-223B6E3C15FE}" type="slidenum">
              <a:rPr lang="en-US" altLang="en-US" sz="1200"/>
              <a:pPr algn="r" eaLnBrk="1" hangingPunct="1">
                <a:spcBef>
                  <a:spcPct val="0"/>
                </a:spcBef>
              </a:pPr>
              <a:t>41</a:t>
            </a:fld>
            <a:endParaRPr lang="en-US" altLang="en-US" sz="1200"/>
          </a:p>
        </p:txBody>
      </p:sp>
      <p:sp>
        <p:nvSpPr>
          <p:cNvPr id="8806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fld id="{8B2D1953-C8DB-43D3-AE02-C50CD9130568}" type="slidenum">
              <a:rPr lang="en-US" altLang="en-US" sz="1200"/>
              <a:pPr algn="r" eaLnBrk="1" hangingPunct="1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t>41</a:t>
            </a:fld>
            <a:endParaRPr lang="en-US" altLang="en-US" sz="1200"/>
          </a:p>
        </p:txBody>
      </p:sp>
      <p:sp>
        <p:nvSpPr>
          <p:cNvPr id="880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865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57AFF18-E409-4975-85B6-EE6CB31A2158}" type="slidenum">
              <a:rPr lang="en-US" altLang="en-US" sz="1200"/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 sz="1200"/>
          </a:p>
        </p:txBody>
      </p:sp>
      <p:sp>
        <p:nvSpPr>
          <p:cNvPr id="890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79688C-1001-4F61-A668-ADD85B694CAF}" type="slidenum">
              <a:rPr lang="en-US" altLang="en-US" sz="1200"/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 sz="1200"/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642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4329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E176E80-8404-4E66-A5D5-06C7256A6E80}" type="slidenum">
              <a:rPr lang="en-US" altLang="en-US" sz="1200"/>
              <a:pPr algn="r" eaLnBrk="1" hangingPunct="1">
                <a:spcBef>
                  <a:spcPct val="0"/>
                </a:spcBef>
              </a:pPr>
              <a:t>2</a:t>
            </a:fld>
            <a:endParaRPr lang="en-US" altLang="en-US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/>
              <a:t>230 kg/year – 80 adults on 1 km reef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Bernadsky and Goulet 1991 - Fistularia</a:t>
            </a:r>
          </a:p>
        </p:txBody>
      </p:sp>
    </p:spTree>
    <p:extLst>
      <p:ext uri="{BB962C8B-B14F-4D97-AF65-F5344CB8AC3E}">
        <p14:creationId xmlns:p14="http://schemas.microsoft.com/office/powerpoint/2010/main" val="1348286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219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0482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214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48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391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251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3F33271-4526-4682-8604-15236D1B88EC}" type="slidenum">
              <a:rPr lang="en-US" altLang="en-US" sz="1200"/>
              <a:pPr algn="r" eaLnBrk="1" hangingPunct="1">
                <a:spcBef>
                  <a:spcPct val="0"/>
                </a:spcBef>
              </a:pPr>
              <a:t>23</a:t>
            </a:fld>
            <a:endParaRPr lang="en-US" altLang="en-US" sz="120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408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33D45-B58D-4933-8885-08DCE07EC1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30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25D81-F0EA-4550-8839-10624846BE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9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DA474-A739-4F0B-9C9F-EDFC732DF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369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01551-485A-425D-8669-E0CEA9FAF3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10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C593A-5D6D-42B9-A2D3-9CDDD2C29B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42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859D9-AE3C-4510-B5FD-6FD1E851D6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58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DC1C9-044B-4A7D-9701-98217C7B0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19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C98D2-7BF0-49F6-872F-460DFC7F4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79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03A1A-618B-4A7B-8D0E-A89ADBE649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77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6A18E-6B06-4980-80C7-CDBDBC718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4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5771-0FF5-498E-9D41-8888FA0E6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796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82814-DEC8-4259-8E98-4800C9C79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45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5EDD-FB80-4AF4-AB2F-60322F2975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44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79FA7-DCBD-48C3-B0A3-4DCCDEB18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86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B1313-C0DC-427F-81A6-4CE89668C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80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02481-9491-4C32-87AF-DD1A623B3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13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34E08-446C-4182-A806-E05CC4C5E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687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effectLst/>
              </a:defRPr>
            </a:lvl1pPr>
          </a:lstStyle>
          <a:p>
            <a:pPr>
              <a:defRPr/>
            </a:pPr>
            <a:fld id="{87FD59C0-23E3-4F47-8F5C-0103DC600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wmf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ferrerjp\Desktop\GSARP\LionFeedingStrategies_02.wmv" TargetMode="External"/><Relationship Id="rId1" Type="http://schemas.microsoft.com/office/2007/relationships/media" Target="file:///C:\Users\ferrerjp\Desktop\GSARP\LionFeedingStrategies_02.wmv" TargetMode="External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wmf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10" Type="http://schemas.openxmlformats.org/officeDocument/2006/relationships/image" Target="../media/image8.wmf"/><Relationship Id="rId4" Type="http://schemas.openxmlformats.org/officeDocument/2006/relationships/image" Target="../media/image32.wmf"/><Relationship Id="rId9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ferrerjp\Desktop\GSARP\DeepLion.wmv" TargetMode="External"/><Relationship Id="rId1" Type="http://schemas.microsoft.com/office/2007/relationships/media" Target="file:///C:\Users\ferrerjp\Desktop\GSARP\DeepLion.wmv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png"/><Relationship Id="rId5" Type="http://schemas.openxmlformats.org/officeDocument/2006/relationships/image" Target="../media/image48.wmf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062907_SECuda_MAlbins_028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469900" y="381000"/>
            <a:ext cx="82169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defRPr/>
            </a:pPr>
            <a:r>
              <a:rPr lang="en-US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Invasive Pacific red lionfish: a threat to northern Gulf of Mexico reef fish communities?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3400" y="2303463"/>
            <a:ext cx="37338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20000"/>
              </a:spcBef>
              <a:defRPr/>
            </a:pPr>
            <a:r>
              <a:rPr lang="en-US" alt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A. </a:t>
            </a:r>
            <a:r>
              <a:rPr lang="en-US" alt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Albins</a:t>
            </a:r>
            <a:endParaRPr lang="en-US" altLang="en-US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3" name="Rectangle 10"/>
          <p:cNvSpPr>
            <a:spLocks noChangeAspect="1" noChangeArrowheads="1"/>
          </p:cNvSpPr>
          <p:nvPr/>
        </p:nvSpPr>
        <p:spPr bwMode="auto">
          <a:xfrm>
            <a:off x="209976" y="2971800"/>
            <a:ext cx="3429000" cy="364872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pic>
        <p:nvPicPr>
          <p:cNvPr id="2057" name="Picture 2" descr="University of South Flori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70" y="6091896"/>
            <a:ext cx="2990265" cy="44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105400"/>
            <a:ext cx="122429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94" y="3085714"/>
            <a:ext cx="1327129" cy="132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Image result for University of south alabama"/>
          <p:cNvSpPr>
            <a:spLocks noChangeAspect="1" noChangeArrowheads="1"/>
          </p:cNvSpPr>
          <p:nvPr/>
        </p:nvSpPr>
        <p:spPr bwMode="auto">
          <a:xfrm>
            <a:off x="155575" y="-731838"/>
            <a:ext cx="164782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1926149" y="3107908"/>
            <a:ext cx="1455996" cy="125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5" descr="NSF_logo_large"/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36" y="5049143"/>
            <a:ext cx="1036507" cy="104685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2"/>
          <p:cNvGrpSpPr>
            <a:grpSpLocks noChangeAspect="1"/>
          </p:cNvGrpSpPr>
          <p:nvPr/>
        </p:nvGrpSpPr>
        <p:grpSpPr bwMode="auto">
          <a:xfrm>
            <a:off x="1496673" y="5121957"/>
            <a:ext cx="564904" cy="897843"/>
            <a:chOff x="611" y="2822"/>
            <a:chExt cx="535" cy="835"/>
          </a:xfrm>
        </p:grpSpPr>
        <p:sp>
          <p:nvSpPr>
            <p:cNvPr id="21" name="Rectangle 13"/>
            <p:cNvSpPr>
              <a:spLocks noChangeAspect="1" noChangeArrowheads="1"/>
            </p:cNvSpPr>
            <p:nvPr/>
          </p:nvSpPr>
          <p:spPr bwMode="auto">
            <a:xfrm>
              <a:off x="611" y="2822"/>
              <a:ext cx="535" cy="8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rgbClr val="000000"/>
                </a:solidFill>
              </a:endParaRPr>
            </a:p>
          </p:txBody>
        </p:sp>
        <p:pic>
          <p:nvPicPr>
            <p:cNvPr id="22" name="Picture 28" descr="Perry_Institute_Logo_PIMS_e"/>
            <p:cNvPicPr preferRelativeResize="0"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" y="2856"/>
              <a:ext cx="469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Picture 15"/>
          <p:cNvPicPr preferRelativeResize="0"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>
            <a:fillRect/>
          </a:stretch>
        </p:blipFill>
        <p:spPr bwMode="auto">
          <a:xfrm>
            <a:off x="432170" y="4412843"/>
            <a:ext cx="3044407" cy="69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2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10357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</a:p>
        </p:txBody>
      </p:sp>
      <p:pic>
        <p:nvPicPr>
          <p:cNvPr id="6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" y="5562600"/>
            <a:ext cx="755243" cy="75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8153400" y="5602119"/>
            <a:ext cx="828578" cy="71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269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2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10357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pic>
        <p:nvPicPr>
          <p:cNvPr id="6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" y="5562600"/>
            <a:ext cx="755243" cy="75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8153400" y="5602119"/>
            <a:ext cx="828578" cy="71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95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09675"/>
            <a:ext cx="8258175" cy="443865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74703" y="5956917"/>
            <a:ext cx="159798" cy="15979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4703" y="6345408"/>
            <a:ext cx="159798" cy="1597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5819095"/>
            <a:ext cx="1598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Lionfish absent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22131" y="6188427"/>
            <a:ext cx="1681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Lionfish present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28650" y="-4127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4000" dirty="0"/>
              <a:t>Florida Shelf Region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45302" y="6343880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Switzer et al. 2015</a:t>
            </a:r>
          </a:p>
        </p:txBody>
      </p:sp>
    </p:spTree>
    <p:extLst>
      <p:ext uri="{BB962C8B-B14F-4D97-AF65-F5344CB8AC3E}">
        <p14:creationId xmlns:p14="http://schemas.microsoft.com/office/powerpoint/2010/main" val="2104706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High growth and reproductive rates </a:t>
            </a:r>
          </a:p>
          <a:p>
            <a:r>
              <a:rPr lang="en-US" altLang="en-US" sz="2800" dirty="0"/>
              <a:t>Large potential invasion range </a:t>
            </a:r>
          </a:p>
          <a:p>
            <a:r>
              <a:rPr lang="en-US" altLang="en-US" sz="2800" dirty="0"/>
              <a:t>Evidence of ecological release</a:t>
            </a:r>
          </a:p>
          <a:p>
            <a:r>
              <a:rPr lang="en-US" altLang="en-US" sz="2800" dirty="0"/>
              <a:t>Novel predator type</a:t>
            </a:r>
          </a:p>
          <a:p>
            <a:r>
              <a:rPr lang="en-US" altLang="en-US" sz="2800" dirty="0"/>
              <a:t>Few natural controls 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Growth and reproduction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46550" cy="5014913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</a:rPr>
              <a:t>Juvenile growth rates 	&gt; 1 mm / day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Reproductive maturity 	at &lt; 1 year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Spawning frequency </a:t>
            </a:r>
          </a:p>
          <a:p>
            <a:pPr>
              <a:buFontTx/>
              <a:buNone/>
            </a:pPr>
            <a:r>
              <a:rPr lang="en-US" altLang="en-US" sz="2800">
                <a:solidFill>
                  <a:schemeClr val="bg1"/>
                </a:solidFill>
              </a:rPr>
              <a:t>		3 - 4 days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15 - 30 K eggs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/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spawn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2 M eggs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/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female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/</a:t>
            </a:r>
            <a:r>
              <a:rPr lang="en-US" altLang="en-US" sz="800">
                <a:solidFill>
                  <a:schemeClr val="bg1"/>
                </a:solidFill>
              </a:rPr>
              <a:t> </a:t>
            </a:r>
            <a:r>
              <a:rPr lang="en-US" altLang="en-US" sz="2800">
                <a:solidFill>
                  <a:schemeClr val="bg1"/>
                </a:solidFill>
              </a:rPr>
              <a:t>year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Long life span 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PLD ~ 30 days</a:t>
            </a:r>
          </a:p>
        </p:txBody>
      </p:sp>
      <p:pic>
        <p:nvPicPr>
          <p:cNvPr id="211973" name="Picture 5" descr="IMG_02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3" y="1576388"/>
            <a:ext cx="35718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974" name="Picture 6" descr="bad_news_beauties_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3" y="4054475"/>
            <a:ext cx="3571875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High growth and reproductive rates 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Evidence of ecological release</a:t>
            </a:r>
          </a:p>
          <a:p>
            <a:r>
              <a:rPr lang="en-US" altLang="en-US" sz="2800" dirty="0"/>
              <a:t>Novel predator type</a:t>
            </a:r>
          </a:p>
          <a:p>
            <a:r>
              <a:rPr lang="en-US" altLang="en-US" sz="2800" dirty="0"/>
              <a:t>Few natural controls </a:t>
            </a:r>
          </a:p>
          <a:p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Evidence of ecological release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4114800" cy="4525963"/>
          </a:xfrm>
        </p:spPr>
        <p:txBody>
          <a:bodyPr/>
          <a:lstStyle/>
          <a:p>
            <a:r>
              <a:rPr lang="en-US" altLang="en-US" sz="2800">
                <a:solidFill>
                  <a:schemeClr val="bg1"/>
                </a:solidFill>
              </a:rPr>
              <a:t>Larger sizes</a:t>
            </a:r>
          </a:p>
          <a:p>
            <a:pPr lvl="1"/>
            <a:r>
              <a:rPr lang="en-US" altLang="en-US" sz="2400">
                <a:solidFill>
                  <a:schemeClr val="bg1"/>
                </a:solidFill>
              </a:rPr>
              <a:t>Pacific = 38 cm TL </a:t>
            </a:r>
          </a:p>
          <a:p>
            <a:pPr lvl="1"/>
            <a:r>
              <a:rPr lang="en-US" altLang="en-US" sz="2400">
                <a:solidFill>
                  <a:schemeClr val="bg1"/>
                </a:solidFill>
              </a:rPr>
              <a:t>Atlantic = 47 cm TL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Higher abundances</a:t>
            </a:r>
          </a:p>
          <a:p>
            <a:pPr lvl="1"/>
            <a:r>
              <a:rPr lang="en-US" altLang="en-US" sz="2400">
                <a:solidFill>
                  <a:schemeClr val="bg1"/>
                </a:solidFill>
              </a:rPr>
              <a:t>Pacific = ~ 80 / ha</a:t>
            </a:r>
          </a:p>
          <a:p>
            <a:pPr lvl="1"/>
            <a:r>
              <a:rPr lang="en-US" altLang="en-US" sz="2400">
                <a:solidFill>
                  <a:schemeClr val="bg1"/>
                </a:solidFill>
              </a:rPr>
              <a:t>Atlantic = &gt; 400 / ha</a:t>
            </a:r>
          </a:p>
        </p:txBody>
      </p:sp>
      <p:pic>
        <p:nvPicPr>
          <p:cNvPr id="1833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4551363"/>
            <a:ext cx="325755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5" name="Picture 9" descr="IMG_0377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12888"/>
            <a:ext cx="3305175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6" name="Picture 10" descr="080410_SharkRocks_001_MA_cop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56075"/>
            <a:ext cx="3305175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 Visit To Possibly The Most Infested Lionfish Region Offshore Florid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7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High growth and reproductive rates  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Evidence of ecological release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Novel predator type</a:t>
            </a:r>
          </a:p>
          <a:p>
            <a:r>
              <a:rPr lang="en-US" altLang="en-US" sz="2800" dirty="0"/>
              <a:t>Few natural controls 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7" name="LionFeedingStrategies_02.wm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319088"/>
            <a:ext cx="8032750" cy="602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333" fill="hold"/>
                                        <p:tgtEl>
                                          <p:spTgt spid="140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029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0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0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29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Pterois volitans</a:t>
            </a:r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105475" name="Rectangle 10"/>
          <p:cNvSpPr>
            <a:spLocks noGrp="1" noChangeArrowheads="1"/>
          </p:cNvSpPr>
          <p:nvPr>
            <p:ph sz="quarter" idx="4294967295"/>
          </p:nvPr>
        </p:nvSpPr>
        <p:spPr>
          <a:xfrm>
            <a:off x="798513" y="1463675"/>
            <a:ext cx="3757612" cy="14478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Native to Pacific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Eat fishes &amp; crustaceans</a:t>
            </a:r>
          </a:p>
        </p:txBody>
      </p:sp>
      <p:pic>
        <p:nvPicPr>
          <p:cNvPr id="6148" name="Content Placeholder 8" descr="081407_Margarita_MAlbins_162.JPG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9238" y="1371600"/>
            <a:ext cx="3232150" cy="4025900"/>
          </a:xfrm>
          <a:noFill/>
        </p:spPr>
      </p:pic>
      <p:sp>
        <p:nvSpPr>
          <p:cNvPr id="10547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5208588" y="5503863"/>
            <a:ext cx="3549650" cy="1077912"/>
          </a:xfrm>
        </p:spPr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Introduced to Florida in 1980s</a:t>
            </a:r>
          </a:p>
        </p:txBody>
      </p:sp>
      <p:pic>
        <p:nvPicPr>
          <p:cNvPr id="6150" name="Picture 7" descr="C:\Documents and Settings\albinsm\My Documents\Lionfish Project\2007\2007 Bahamas Photos\Good Pics\Lionfish\081807_SPerry_MAlbins_044 cop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"/>
          <a:stretch>
            <a:fillRect/>
          </a:stretch>
        </p:blipFill>
        <p:spPr bwMode="auto">
          <a:xfrm>
            <a:off x="550863" y="3316288"/>
            <a:ext cx="44323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High growth and reproductive rates 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Evidence of ecological release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Novel predator type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Few natural controls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IMG_7476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375" name="Picture 7" descr="IMG_7476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158750"/>
            <a:ext cx="4978400" cy="35512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38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" t="35783" r="48003" b="16586"/>
          <a:stretch>
            <a:fillRect/>
          </a:stretch>
        </p:blipFill>
        <p:spPr bwMode="auto">
          <a:xfrm>
            <a:off x="685800" y="4054475"/>
            <a:ext cx="4208463" cy="2498725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383" name="Picture 15" descr="4204558947_45de683a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4054475"/>
            <a:ext cx="3041650" cy="2495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High growth and reproductive rates 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Evidence of ecological release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Novel predator type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Few natural controls 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Strong effects on native fishes</a:t>
            </a:r>
          </a:p>
        </p:txBody>
      </p:sp>
    </p:spTree>
    <p:extLst>
      <p:ext uri="{BB962C8B-B14F-4D97-AF65-F5344CB8AC3E}">
        <p14:creationId xmlns:p14="http://schemas.microsoft.com/office/powerpoint/2010/main" val="1143850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38"/>
          <p:cNvSpPr>
            <a:spLocks noChangeArrowheads="1"/>
          </p:cNvSpPr>
          <p:nvPr/>
        </p:nvSpPr>
        <p:spPr bwMode="auto">
          <a:xfrm>
            <a:off x="735013" y="1600200"/>
            <a:ext cx="7659687" cy="457200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endParaRPr lang="en-US" altLang="en-US" sz="240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Lionfish vs. native grouper effect on net recruitment</a:t>
            </a:r>
          </a:p>
        </p:txBody>
      </p:sp>
      <p:sp>
        <p:nvSpPr>
          <p:cNvPr id="32772" name="TextBox 25"/>
          <p:cNvSpPr txBox="1">
            <a:spLocks noChangeArrowheads="1"/>
          </p:cNvSpPr>
          <p:nvPr/>
        </p:nvSpPr>
        <p:spPr bwMode="auto">
          <a:xfrm>
            <a:off x="6553200" y="6448425"/>
            <a:ext cx="24241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2013, </a:t>
            </a:r>
            <a:r>
              <a:rPr lang="en-US" altLang="en-US" sz="1200" i="1">
                <a:solidFill>
                  <a:schemeClr val="bg1"/>
                </a:solidFill>
              </a:rPr>
              <a:t>Biological Invasions</a:t>
            </a:r>
          </a:p>
        </p:txBody>
      </p:sp>
      <p:pic>
        <p:nvPicPr>
          <p:cNvPr id="32773" name="Picture 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25600"/>
            <a:ext cx="4552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212" name="Picture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25600"/>
            <a:ext cx="4552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214" name="Picture 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25600"/>
            <a:ext cx="4552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215" name="Picture 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25600"/>
            <a:ext cx="4552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217" name="Picture 5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25600"/>
            <a:ext cx="4552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5110163" y="2484438"/>
            <a:ext cx="3035300" cy="2057400"/>
            <a:chOff x="3264" y="1627"/>
            <a:chExt cx="1912" cy="1296"/>
          </a:xfrm>
        </p:grpSpPr>
        <p:sp>
          <p:nvSpPr>
            <p:cNvPr id="32792" name="Text Box 346"/>
            <p:cNvSpPr txBox="1">
              <a:spLocks noChangeArrowheads="1"/>
            </p:cNvSpPr>
            <p:nvPr/>
          </p:nvSpPr>
          <p:spPr bwMode="auto">
            <a:xfrm>
              <a:off x="3832" y="2076"/>
              <a:ext cx="1344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3300"/>
                  </a:solidFill>
                </a:rPr>
                <a:t>Lionfish effect: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3300"/>
                  </a:solidFill>
                </a:rPr>
                <a:t>94% reduction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3300"/>
                  </a:solidFill>
                </a:rPr>
                <a:t>p = 0.0002</a:t>
              </a:r>
            </a:p>
          </p:txBody>
        </p:sp>
        <p:grpSp>
          <p:nvGrpSpPr>
            <p:cNvPr id="32793" name="Group 30"/>
            <p:cNvGrpSpPr>
              <a:grpSpLocks/>
            </p:cNvGrpSpPr>
            <p:nvPr/>
          </p:nvGrpSpPr>
          <p:grpSpPr bwMode="auto">
            <a:xfrm>
              <a:off x="3264" y="1627"/>
              <a:ext cx="192" cy="1296"/>
              <a:chOff x="3264" y="1627"/>
              <a:chExt cx="192" cy="1296"/>
            </a:xfrm>
          </p:grpSpPr>
          <p:sp>
            <p:nvSpPr>
              <p:cNvPr id="32794" name="Line 339"/>
              <p:cNvSpPr>
                <a:spLocks noChangeShapeType="1"/>
              </p:cNvSpPr>
              <p:nvPr/>
            </p:nvSpPr>
            <p:spPr bwMode="auto">
              <a:xfrm>
                <a:off x="3264" y="1629"/>
                <a:ext cx="190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95" name="Line 345"/>
              <p:cNvSpPr>
                <a:spLocks noChangeShapeType="1"/>
              </p:cNvSpPr>
              <p:nvPr/>
            </p:nvSpPr>
            <p:spPr bwMode="auto">
              <a:xfrm>
                <a:off x="3456" y="1627"/>
                <a:ext cx="0" cy="12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96" name="Line 341"/>
              <p:cNvSpPr>
                <a:spLocks noChangeShapeType="1"/>
              </p:cNvSpPr>
              <p:nvPr/>
            </p:nvSpPr>
            <p:spPr bwMode="auto">
              <a:xfrm>
                <a:off x="3264" y="2915"/>
                <a:ext cx="190" cy="0"/>
              </a:xfrm>
              <a:prstGeom prst="line">
                <a:avLst/>
              </a:prstGeom>
              <a:noFill/>
              <a:ln w="38100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5110163" y="1793875"/>
            <a:ext cx="3030537" cy="1492250"/>
            <a:chOff x="3219" y="1130"/>
            <a:chExt cx="1909" cy="940"/>
          </a:xfrm>
        </p:grpSpPr>
        <p:sp>
          <p:nvSpPr>
            <p:cNvPr id="32788" name="Text Box 349"/>
            <p:cNvSpPr txBox="1">
              <a:spLocks noChangeArrowheads="1"/>
            </p:cNvSpPr>
            <p:nvPr/>
          </p:nvSpPr>
          <p:spPr bwMode="auto">
            <a:xfrm>
              <a:off x="3784" y="1130"/>
              <a:ext cx="1344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33CC33"/>
                  </a:solidFill>
                </a:rPr>
                <a:t>Grouper effect: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33CC33"/>
                  </a:solidFill>
                </a:rPr>
                <a:t>36% reduction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33CC33"/>
                  </a:solidFill>
                </a:rPr>
                <a:t>p = 0.0903</a:t>
              </a:r>
            </a:p>
          </p:txBody>
        </p:sp>
        <p:sp>
          <p:nvSpPr>
            <p:cNvPr id="32789" name="Line 344"/>
            <p:cNvSpPr>
              <a:spLocks noChangeShapeType="1"/>
            </p:cNvSpPr>
            <p:nvPr/>
          </p:nvSpPr>
          <p:spPr bwMode="auto">
            <a:xfrm>
              <a:off x="3555" y="1563"/>
              <a:ext cx="0" cy="507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90" name="Line 347"/>
            <p:cNvSpPr>
              <a:spLocks noChangeShapeType="1"/>
            </p:cNvSpPr>
            <p:nvPr/>
          </p:nvSpPr>
          <p:spPr bwMode="auto">
            <a:xfrm>
              <a:off x="3219" y="1569"/>
              <a:ext cx="345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91" name="Line 340"/>
            <p:cNvSpPr>
              <a:spLocks noChangeShapeType="1"/>
            </p:cNvSpPr>
            <p:nvPr/>
          </p:nvSpPr>
          <p:spPr bwMode="auto">
            <a:xfrm>
              <a:off x="3219" y="2064"/>
              <a:ext cx="345" cy="0"/>
            </a:xfrm>
            <a:prstGeom prst="line">
              <a:avLst/>
            </a:prstGeom>
            <a:noFill/>
            <a:ln w="38100" cap="rnd">
              <a:solidFill>
                <a:srgbClr val="33CC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882" name="Text Box 349"/>
          <p:cNvSpPr txBox="1">
            <a:spLocks noChangeArrowheads="1"/>
          </p:cNvSpPr>
          <p:nvPr/>
        </p:nvSpPr>
        <p:spPr bwMode="auto">
          <a:xfrm>
            <a:off x="5857875" y="4870450"/>
            <a:ext cx="25368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</a:rPr>
              <a:t>Post-invasion effect: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</a:rPr>
              <a:t>	114% reduction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</a:rPr>
              <a:t>	p = 0.0001</a:t>
            </a:r>
          </a:p>
        </p:txBody>
      </p:sp>
      <p:sp>
        <p:nvSpPr>
          <p:cNvPr id="36883" name="Line 344"/>
          <p:cNvSpPr>
            <a:spLocks noChangeShapeType="1"/>
          </p:cNvSpPr>
          <p:nvPr/>
        </p:nvSpPr>
        <p:spPr bwMode="auto">
          <a:xfrm>
            <a:off x="5873750" y="3276600"/>
            <a:ext cx="0" cy="15890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84" name="Line 340"/>
          <p:cNvSpPr>
            <a:spLocks noChangeShapeType="1"/>
          </p:cNvSpPr>
          <p:nvPr/>
        </p:nvSpPr>
        <p:spPr bwMode="auto">
          <a:xfrm flipV="1">
            <a:off x="5080000" y="4865688"/>
            <a:ext cx="793750" cy="4762"/>
          </a:xfrm>
          <a:prstGeom prst="line">
            <a:avLst/>
          </a:prstGeom>
          <a:noFill/>
          <a:ln w="38100" cap="rnd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3446" name="Picture 22" descr="062907_T11_AHarrison_010 copy_ext"/>
          <p:cNvPicPr>
            <a:picLocks noChangeAspect="1" noChangeArrowheads="1"/>
          </p:cNvPicPr>
          <p:nvPr/>
        </p:nvPicPr>
        <p:blipFill>
          <a:blip r:embed="rId8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688" y="3844925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47" name="Picture 23" descr="082707_A05_TPusack_021 copy_ext"/>
          <p:cNvPicPr>
            <a:picLocks noChangeAspect="1" noChangeArrowheads="1"/>
          </p:cNvPicPr>
          <p:nvPr/>
        </p:nvPicPr>
        <p:blipFill>
          <a:blip r:embed="rId9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1792288"/>
            <a:ext cx="10287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3" descr="082707_A05_TPusack_021 copy_ext"/>
          <p:cNvPicPr>
            <a:picLocks noChangeAspect="1" noChangeArrowheads="1"/>
          </p:cNvPicPr>
          <p:nvPr/>
        </p:nvPicPr>
        <p:blipFill>
          <a:blip r:embed="rId9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5638800"/>
            <a:ext cx="10287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2" descr="062907_T11_AHarrison_010 copy_ext"/>
          <p:cNvPicPr>
            <a:picLocks noChangeAspect="1" noChangeArrowheads="1"/>
          </p:cNvPicPr>
          <p:nvPr/>
        </p:nvPicPr>
        <p:blipFill>
          <a:blip r:embed="rId8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4903788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1" name="Line 347"/>
          <p:cNvSpPr>
            <a:spLocks noChangeShapeType="1"/>
          </p:cNvSpPr>
          <p:nvPr/>
        </p:nvSpPr>
        <p:spPr bwMode="auto">
          <a:xfrm>
            <a:off x="5110163" y="3276600"/>
            <a:ext cx="827087" cy="1588"/>
          </a:xfrm>
          <a:prstGeom prst="line">
            <a:avLst/>
          </a:prstGeom>
          <a:noFill/>
          <a:ln w="38100" cap="rnd">
            <a:solidFill>
              <a:srgbClr val="00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9" name="Picture 15"/>
          <p:cNvPicPr preferRelativeResize="0"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>
            <a:fillRect/>
          </a:stretch>
        </p:blipFill>
        <p:spPr bwMode="auto">
          <a:xfrm>
            <a:off x="1" y="6324600"/>
            <a:ext cx="234477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2" grpId="0"/>
      <p:bldP spid="36883" grpId="0" animBg="1"/>
      <p:bldP spid="36884" grpId="0" animBg="1"/>
      <p:bldP spid="368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High growth and reproductive rates 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Evidence of ecological release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Novel predator type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Few natural controls </a:t>
            </a:r>
          </a:p>
          <a:p>
            <a:r>
              <a:rPr lang="en-US" altLang="en-US" sz="2800" dirty="0">
                <a:solidFill>
                  <a:schemeClr val="bg1">
                    <a:lumMod val="65000"/>
                  </a:schemeClr>
                </a:solidFill>
              </a:rPr>
              <a:t>Strong consumptive effects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Competition</a:t>
            </a:r>
          </a:p>
        </p:txBody>
      </p:sp>
    </p:spTree>
    <p:extLst>
      <p:ext uri="{BB962C8B-B14F-4D97-AF65-F5344CB8AC3E}">
        <p14:creationId xmlns:p14="http://schemas.microsoft.com/office/powerpoint/2010/main" val="1935825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Competition for food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694" r="5627" b="10581"/>
          <a:stretch/>
        </p:blipFill>
        <p:spPr bwMode="auto">
          <a:xfrm>
            <a:off x="1905000" y="1286770"/>
            <a:ext cx="5410200" cy="526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32682" y="6550223"/>
            <a:ext cx="3892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Layman &amp; </a:t>
            </a:r>
            <a:r>
              <a:rPr lang="en-US" sz="1400" dirty="0" err="1">
                <a:solidFill>
                  <a:schemeClr val="bg1"/>
                </a:solidFill>
              </a:rPr>
              <a:t>Allgeier</a:t>
            </a:r>
            <a:r>
              <a:rPr lang="en-US" sz="1400" dirty="0">
                <a:solidFill>
                  <a:schemeClr val="bg1"/>
                </a:solidFill>
              </a:rPr>
              <a:t> 2012, MEPS</a:t>
            </a:r>
          </a:p>
        </p:txBody>
      </p:sp>
    </p:spTree>
    <p:extLst>
      <p:ext uri="{BB962C8B-B14F-4D97-AF65-F5344CB8AC3E}">
        <p14:creationId xmlns:p14="http://schemas.microsoft.com/office/powerpoint/2010/main" val="16991844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46237"/>
            <a:ext cx="8229600" cy="4525963"/>
          </a:xfrm>
        </p:spPr>
        <p:txBody>
          <a:bodyPr/>
          <a:lstStyle/>
          <a:p>
            <a:r>
              <a:rPr lang="en-US" altLang="en-US" sz="2800" dirty="0">
                <a:solidFill>
                  <a:schemeClr val="bg1"/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Rapid spread of lionfish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High growth and reproductive rates 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Evidence of ecological release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Novel predator type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Few natural controls 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Strong consumptive effects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Competition </a:t>
            </a:r>
          </a:p>
        </p:txBody>
      </p:sp>
    </p:spTree>
    <p:extLst>
      <p:ext uri="{BB962C8B-B14F-4D97-AF65-F5344CB8AC3E}">
        <p14:creationId xmlns:p14="http://schemas.microsoft.com/office/powerpoint/2010/main" val="2594961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altLang="en-US" sz="4000">
                <a:solidFill>
                  <a:schemeClr val="bg1"/>
                </a:solidFill>
              </a:rPr>
              <a:t>So what can we do about the invasion?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962400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Eradication?</a:t>
            </a:r>
          </a:p>
          <a:p>
            <a:pPr marL="0" indent="0">
              <a:buNone/>
            </a:pPr>
            <a:endParaRPr lang="en-US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epLion.wm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1" b="5484"/>
          <a:stretch>
            <a:fillRect/>
          </a:stretch>
        </p:blipFill>
        <p:spPr bwMode="auto">
          <a:xfrm>
            <a:off x="1174810" y="932156"/>
            <a:ext cx="676845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E:\My Documents\Potential Jobs\FAU - Harbor Branch\SeminarTalk\output\20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27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8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altLang="en-US" sz="4000">
                <a:solidFill>
                  <a:schemeClr val="bg1"/>
                </a:solidFill>
              </a:rPr>
              <a:t>So what can we do about the invasion?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962400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Eradication?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Local mitigation via focused removals</a:t>
            </a:r>
          </a:p>
          <a:p>
            <a:endParaRPr lang="en-US" altLang="en-US" dirty="0">
              <a:solidFill>
                <a:schemeClr val="bg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838200" y="2895600"/>
            <a:ext cx="2438400" cy="0"/>
          </a:xfrm>
          <a:prstGeom prst="lin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6814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Reasons for concern</a:t>
            </a:r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dirty="0">
                <a:solidFill>
                  <a:schemeClr val="bg1"/>
                </a:solidFill>
              </a:rPr>
              <a:t>Predatory freshwater fish invasions devastating</a:t>
            </a:r>
          </a:p>
          <a:p>
            <a:r>
              <a:rPr lang="en-US" altLang="en-US" sz="2800" dirty="0">
                <a:solidFill>
                  <a:schemeClr val="bg1"/>
                </a:solidFill>
              </a:rPr>
              <a:t>Rapid spread of lionfish</a:t>
            </a:r>
          </a:p>
          <a:p>
            <a:r>
              <a:rPr lang="en-US" altLang="en-US" sz="2800" dirty="0"/>
              <a:t>High growth rates </a:t>
            </a:r>
          </a:p>
          <a:p>
            <a:r>
              <a:rPr lang="en-US" altLang="en-US" sz="2800" dirty="0"/>
              <a:t>Large potential invasion range </a:t>
            </a:r>
          </a:p>
          <a:p>
            <a:r>
              <a:rPr lang="en-US" altLang="en-US" sz="2800" dirty="0"/>
              <a:t>Evidence of ecological release</a:t>
            </a:r>
          </a:p>
          <a:p>
            <a:r>
              <a:rPr lang="en-US" altLang="en-US" sz="2800" dirty="0"/>
              <a:t>Novel predator type</a:t>
            </a:r>
          </a:p>
          <a:p>
            <a:r>
              <a:rPr lang="en-US" altLang="en-US" sz="2800" dirty="0"/>
              <a:t>Few natural controls </a:t>
            </a:r>
          </a:p>
          <a:p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3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2B2B2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33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Biscayne National Park Lionfish Removal Program</a:t>
            </a:r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149622" y="1313408"/>
            <a:ext cx="3990495" cy="5419873"/>
            <a:chOff x="4779818" y="1612668"/>
            <a:chExt cx="3410679" cy="4632370"/>
          </a:xfrm>
        </p:grpSpPr>
        <p:grpSp>
          <p:nvGrpSpPr>
            <p:cNvPr id="7" name="Group 6"/>
            <p:cNvGrpSpPr/>
            <p:nvPr/>
          </p:nvGrpSpPr>
          <p:grpSpPr>
            <a:xfrm>
              <a:off x="4779818" y="1612668"/>
              <a:ext cx="3410679" cy="4632370"/>
              <a:chOff x="2902436" y="1612668"/>
              <a:chExt cx="3410679" cy="463237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82" t="6017" r="9419" b="8884"/>
              <a:stretch/>
            </p:blipFill>
            <p:spPr>
              <a:xfrm>
                <a:off x="2902436" y="1612668"/>
                <a:ext cx="3410679" cy="4632370"/>
              </a:xfrm>
              <a:prstGeom prst="rect">
                <a:avLst/>
              </a:prstGeom>
            </p:spPr>
          </p:pic>
          <p:sp>
            <p:nvSpPr>
              <p:cNvPr id="6" name="Rectangle 5"/>
              <p:cNvSpPr/>
              <p:nvPr/>
            </p:nvSpPr>
            <p:spPr>
              <a:xfrm>
                <a:off x="2974749" y="4634739"/>
                <a:ext cx="166254" cy="7481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845026" y="1665750"/>
              <a:ext cx="1388226" cy="1368252"/>
              <a:chOff x="1953490" y="1832006"/>
              <a:chExt cx="1388226" cy="1368252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419" t="20496" r="11495" b="21568"/>
              <a:stretch/>
            </p:blipFill>
            <p:spPr>
              <a:xfrm>
                <a:off x="1953490" y="1832006"/>
                <a:ext cx="1388226" cy="13682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3236504" y="2890275"/>
                <a:ext cx="49876" cy="14131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4289739" y="1828800"/>
            <a:ext cx="4725566" cy="44203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dirty="0"/>
              <a:t>Initiated in 2010</a:t>
            </a:r>
          </a:p>
          <a:p>
            <a:pPr>
              <a:spcAft>
                <a:spcPts val="1200"/>
              </a:spcAft>
            </a:pPr>
            <a:r>
              <a:rPr lang="en-US" dirty="0"/>
              <a:t>All marine habitats in BNP: continuous reefs, patch reefs, artificial reefs, channels</a:t>
            </a:r>
          </a:p>
          <a:p>
            <a:pPr>
              <a:spcAft>
                <a:spcPts val="1200"/>
              </a:spcAft>
            </a:pPr>
            <a:r>
              <a:rPr lang="en-US" dirty="0"/>
              <a:t>&gt;1,400 removal dives (and counting); &gt; 1100 underwater person hours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4447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054" y="1752600"/>
            <a:ext cx="4452145" cy="4873625"/>
          </a:xfrm>
        </p:spPr>
        <p:txBody>
          <a:bodyPr/>
          <a:lstStyle/>
          <a:p>
            <a:r>
              <a:rPr lang="en-US" sz="2800" dirty="0"/>
              <a:t>&gt; 4,000 lionfish removed &gt; 1 metric ton!</a:t>
            </a:r>
          </a:p>
          <a:p>
            <a:r>
              <a:rPr lang="en-US" sz="2800" dirty="0"/>
              <a:t>Keeping pace in some habitats…</a:t>
            </a:r>
          </a:p>
          <a:p>
            <a:r>
              <a:rPr lang="en-US" sz="2800" dirty="0"/>
              <a:t>….but 2,154% overall increase in CPUE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7691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Efficacy of BNP Lionfish Removal Program 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016" y="1219200"/>
            <a:ext cx="4486984" cy="3886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3440" y="5140330"/>
            <a:ext cx="8373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Despite a herculean effort, the BNPLRP is not keeping up with the invasion in some habitats</a:t>
            </a:r>
          </a:p>
        </p:txBody>
      </p:sp>
    </p:spTree>
    <p:extLst>
      <p:ext uri="{BB962C8B-B14F-4D97-AF65-F5344CB8AC3E}">
        <p14:creationId xmlns:p14="http://schemas.microsoft.com/office/powerpoint/2010/main" val="285266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b="1" dirty="0"/>
              <a:t>Fishing down an invasive species: </a:t>
            </a:r>
            <a:r>
              <a:rPr lang="en-US" altLang="en-US" sz="2400" dirty="0"/>
              <a:t>determining the effort necessary to reduce local lionfish populations and mitigate their effects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5257800" y="1981200"/>
            <a:ext cx="4572000" cy="4114800"/>
          </a:xfrm>
        </p:spPr>
        <p:txBody>
          <a:bodyPr/>
          <a:lstStyle/>
          <a:p>
            <a:r>
              <a:rPr lang="en-US" altLang="en-US" sz="2000" dirty="0"/>
              <a:t>Year 1</a:t>
            </a:r>
          </a:p>
          <a:p>
            <a:pPr lvl="1"/>
            <a:r>
              <a:rPr lang="en-US" altLang="en-US" sz="1800" dirty="0"/>
              <a:t>Monitor (bi-monthly):</a:t>
            </a:r>
          </a:p>
          <a:p>
            <a:pPr lvl="2"/>
            <a:r>
              <a:rPr lang="en-US" altLang="en-US" sz="1600" dirty="0"/>
              <a:t>Lionfish</a:t>
            </a:r>
          </a:p>
          <a:p>
            <a:pPr lvl="2"/>
            <a:r>
              <a:rPr lang="en-US" altLang="en-US" sz="1600" dirty="0"/>
              <a:t>Native fishes</a:t>
            </a:r>
          </a:p>
          <a:p>
            <a:r>
              <a:rPr lang="en-US" altLang="en-US" sz="2000" dirty="0"/>
              <a:t>Year 2</a:t>
            </a:r>
          </a:p>
          <a:p>
            <a:pPr lvl="1"/>
            <a:r>
              <a:rPr lang="en-US" altLang="en-US" sz="1800" dirty="0"/>
              <a:t>Removal treatments</a:t>
            </a:r>
          </a:p>
          <a:p>
            <a:pPr lvl="2"/>
            <a:r>
              <a:rPr lang="en-US" altLang="en-US" sz="1600" dirty="0"/>
              <a:t>Control</a:t>
            </a:r>
          </a:p>
          <a:p>
            <a:pPr lvl="2"/>
            <a:r>
              <a:rPr lang="en-US" altLang="en-US" sz="1600" dirty="0"/>
              <a:t>4-month</a:t>
            </a:r>
          </a:p>
          <a:p>
            <a:pPr lvl="2"/>
            <a:r>
              <a:rPr lang="en-US" altLang="en-US" sz="1600" dirty="0"/>
              <a:t>1-month</a:t>
            </a:r>
          </a:p>
          <a:p>
            <a:pPr lvl="1"/>
            <a:r>
              <a:rPr lang="en-US" altLang="en-US" sz="1800" dirty="0"/>
              <a:t>Monitor change</a:t>
            </a:r>
          </a:p>
          <a:p>
            <a:pPr lvl="2"/>
            <a:r>
              <a:rPr lang="en-US" altLang="en-US" sz="1600" dirty="0"/>
              <a:t>Lionfish</a:t>
            </a:r>
          </a:p>
          <a:p>
            <a:pPr lvl="2"/>
            <a:r>
              <a:rPr lang="en-US" altLang="en-US" sz="1600" dirty="0"/>
              <a:t>Native fishes </a:t>
            </a:r>
          </a:p>
          <a:p>
            <a:endParaRPr lang="en-US" altLang="en-US" sz="20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3" t="4840" r="8771" b="3653"/>
          <a:stretch>
            <a:fillRect/>
          </a:stretch>
        </p:blipFill>
        <p:spPr bwMode="auto">
          <a:xfrm>
            <a:off x="339968" y="2133600"/>
            <a:ext cx="4191001" cy="365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University of South Flor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90" y="6063540"/>
            <a:ext cx="2964115" cy="4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733" y="5993027"/>
            <a:ext cx="863562" cy="5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http://upload.wikimedia.org/wikipedia/commons/thumb/1/1d/US-NationalParkService-Logo.svg/1000px-US-NationalParkService-Logo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933968"/>
            <a:ext cx="563124" cy="7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1652723"/>
            <a:ext cx="48333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dirty="0"/>
              <a:t>20 sites, continuous reef, 1000 m</a:t>
            </a:r>
            <a:r>
              <a:rPr lang="en-US" altLang="en-US" baseline="30000" dirty="0"/>
              <a:t>2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2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uiExpand="1" build="p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4800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University of South Flor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90" y="6063540"/>
            <a:ext cx="2964115" cy="4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733" y="5993027"/>
            <a:ext cx="863562" cy="5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http://upload.wikimedia.org/wikipedia/commons/thumb/1/1d/US-NationalParkService-Logo.svg/1000px-US-NationalParkService-Logo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933968"/>
            <a:ext cx="563124" cy="7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en-US" sz="3200" b="1" kern="0"/>
              <a:t>Fishing down an invasive species: </a:t>
            </a:r>
            <a:r>
              <a:rPr lang="en-US" altLang="en-US" sz="2400" kern="0"/>
              <a:t>determining the effort necessary to reduce local lionfish populations and mitigate their effects</a:t>
            </a:r>
            <a:endParaRPr lang="en-US" alt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15344280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</a:rPr>
              <a:t>Removal strategies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20900"/>
            <a:ext cx="8229600" cy="3962400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altLang="en-US" dirty="0">
                <a:solidFill>
                  <a:schemeClr val="bg1"/>
                </a:solidFill>
              </a:rPr>
              <a:t>Public involvement (derbies, tournaments, </a:t>
            </a:r>
            <a:r>
              <a:rPr lang="en-US" altLang="en-US" dirty="0" err="1">
                <a:solidFill>
                  <a:schemeClr val="bg1"/>
                </a:solidFill>
              </a:rPr>
              <a:t>etc</a:t>
            </a:r>
            <a:r>
              <a:rPr lang="en-US" altLang="en-US" dirty="0">
                <a:solidFill>
                  <a:schemeClr val="bg1"/>
                </a:solidFill>
              </a:rPr>
              <a:t>)?</a:t>
            </a:r>
          </a:p>
          <a:p>
            <a:pPr lvl="1">
              <a:defRPr/>
            </a:pPr>
            <a:r>
              <a:rPr lang="en-US" altLang="en-US" dirty="0">
                <a:solidFill>
                  <a:schemeClr val="bg1"/>
                </a:solidFill>
              </a:rPr>
              <a:t>Small-scale and short-term efficacy</a:t>
            </a:r>
          </a:p>
          <a:p>
            <a:pPr lvl="1">
              <a:defRPr/>
            </a:pPr>
            <a:r>
              <a:rPr lang="en-US" altLang="en-US" dirty="0">
                <a:solidFill>
                  <a:schemeClr val="bg1"/>
                </a:solidFill>
              </a:rPr>
              <a:t>Interest may decrease over time</a:t>
            </a:r>
          </a:p>
          <a:p>
            <a:pPr>
              <a:defRPr/>
            </a:pPr>
            <a:endParaRPr lang="en-US" alt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en-US" dirty="0">
                <a:solidFill>
                  <a:schemeClr val="bg1"/>
                </a:solidFill>
              </a:rPr>
              <a:t>Commercial fishing?</a:t>
            </a:r>
          </a:p>
          <a:p>
            <a:pPr lvl="1">
              <a:defRPr/>
            </a:pPr>
            <a:r>
              <a:rPr lang="en-US" altLang="en-US" dirty="0">
                <a:solidFill>
                  <a:schemeClr val="bg1"/>
                </a:solidFill>
              </a:rPr>
              <a:t>Driven by economics not conservation </a:t>
            </a:r>
          </a:p>
          <a:p>
            <a:pPr lvl="1">
              <a:defRPr/>
            </a:pPr>
            <a:r>
              <a:rPr lang="en-US" altLang="en-US" dirty="0">
                <a:solidFill>
                  <a:schemeClr val="bg1"/>
                </a:solidFill>
              </a:rPr>
              <a:t>Create stakeholders with vested interest </a:t>
            </a:r>
          </a:p>
          <a:p>
            <a:pPr lvl="1">
              <a:defRPr/>
            </a:pPr>
            <a:r>
              <a:rPr lang="en-US" altLang="en-US" dirty="0">
                <a:solidFill>
                  <a:schemeClr val="bg1"/>
                </a:solidFill>
              </a:rPr>
              <a:t>Deep water requires traps (high bycatch &amp; barotrauma)</a:t>
            </a:r>
          </a:p>
          <a:p>
            <a:pPr>
              <a:defRPr/>
            </a:pPr>
            <a:endParaRPr lang="en-US" altLang="en-US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en-US" u="sng" dirty="0">
                <a:solidFill>
                  <a:schemeClr val="bg1"/>
                </a:solidFill>
              </a:rPr>
              <a:t>Focused, ongoing, intensive, removals by managers</a:t>
            </a:r>
          </a:p>
          <a:p>
            <a:pPr>
              <a:defRPr/>
            </a:pPr>
            <a:endParaRPr lang="en-US" altLang="en-US" u="sng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en-US" u="sng" dirty="0">
                <a:solidFill>
                  <a:schemeClr val="bg1"/>
                </a:solidFill>
              </a:rPr>
              <a:t>Artificial reefs = easy targets</a:t>
            </a:r>
          </a:p>
          <a:p>
            <a:pPr>
              <a:defRPr/>
            </a:pPr>
            <a:endParaRPr lang="en-US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2" descr="062907_SECuda_MAlbins_027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381000"/>
            <a:ext cx="548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843533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6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SPW 10.0 Graph" r:id="rId4" imgW="5707685" imgH="4368089" progId="SigmaPlotGraphicObject.9">
                  <p:embed/>
                </p:oleObj>
              </mc:Choice>
              <mc:Fallback>
                <p:oleObj name="SPW 10.0 Graph" r:id="rId4" imgW="5707685" imgH="4368089" progId="SigmaPlotGraphicObject.9">
                  <p:embed/>
                  <p:pic>
                    <p:nvPicPr>
                      <p:cNvPr id="1157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5" name="Text Box 8"/>
          <p:cNvSpPr txBox="1">
            <a:spLocks noChangeArrowheads="1"/>
          </p:cNvSpPr>
          <p:nvPr/>
        </p:nvSpPr>
        <p:spPr bwMode="auto">
          <a:xfrm>
            <a:off x="1847850" y="85725"/>
            <a:ext cx="544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67% population growth rate per year</a:t>
            </a:r>
          </a:p>
        </p:txBody>
      </p:sp>
      <p:pic>
        <p:nvPicPr>
          <p:cNvPr id="1434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776288"/>
            <a:ext cx="2728912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 Box 11"/>
          <p:cNvSpPr txBox="1">
            <a:spLocks noChangeArrowheads="1"/>
          </p:cNvSpPr>
          <p:nvPr/>
        </p:nvSpPr>
        <p:spPr bwMode="auto">
          <a:xfrm>
            <a:off x="7177088" y="6308725"/>
            <a:ext cx="13573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Data courtesy USGS</a:t>
            </a:r>
          </a:p>
        </p:txBody>
      </p:sp>
      <p:sp>
        <p:nvSpPr>
          <p:cNvPr id="14342" name="Text Box 11"/>
          <p:cNvSpPr txBox="1">
            <a:spLocks noChangeArrowheads="1"/>
          </p:cNvSpPr>
          <p:nvPr/>
        </p:nvSpPr>
        <p:spPr bwMode="auto">
          <a:xfrm>
            <a:off x="2157413" y="1066800"/>
            <a:ext cx="1355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Albins &amp; Hixon, 2011</a:t>
            </a:r>
            <a:endParaRPr lang="en-US" altLang="en-US" sz="1000" i="1"/>
          </a:p>
        </p:txBody>
      </p:sp>
      <p:pic>
        <p:nvPicPr>
          <p:cNvPr id="14343" name="Picture 9" descr="lionfish ball NOA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55663"/>
            <a:ext cx="3124200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24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589"/>
          <a:stretch>
            <a:fillRect/>
          </a:stretch>
        </p:blipFill>
        <p:spPr bwMode="auto">
          <a:xfrm>
            <a:off x="1622425" y="3582988"/>
            <a:ext cx="2949575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5" name="Text Box 11"/>
          <p:cNvSpPr txBox="1">
            <a:spLocks noChangeArrowheads="1"/>
          </p:cNvSpPr>
          <p:nvPr/>
        </p:nvSpPr>
        <p:spPr bwMode="auto">
          <a:xfrm>
            <a:off x="2438400" y="3810000"/>
            <a:ext cx="1270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Claydon et al. 2008</a:t>
            </a:r>
            <a:endParaRPr lang="en-US" altLang="en-US" sz="1000" i="1"/>
          </a:p>
        </p:txBody>
      </p:sp>
      <p:sp>
        <p:nvSpPr>
          <p:cNvPr id="14346" name="Rectangle 14"/>
          <p:cNvSpPr>
            <a:spLocks noChangeArrowheads="1"/>
          </p:cNvSpPr>
          <p:nvPr/>
        </p:nvSpPr>
        <p:spPr bwMode="auto">
          <a:xfrm>
            <a:off x="76200" y="1600200"/>
            <a:ext cx="533400" cy="3200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 rot="-5400000">
            <a:off x="-1341437" y="3154362"/>
            <a:ext cx="3505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/>
              <a:t>Lionfish sightings</a:t>
            </a:r>
          </a:p>
        </p:txBody>
      </p:sp>
    </p:spTree>
    <p:extLst>
      <p:ext uri="{BB962C8B-B14F-4D97-AF65-F5344CB8AC3E}">
        <p14:creationId xmlns:p14="http://schemas.microsoft.com/office/powerpoint/2010/main" val="30311847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0"/>
      <p:bldP spid="115725" grpId="0"/>
      <p:bldP spid="1157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004" name="Picture 12" descr="TransArtReef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" r="19562" b="11038"/>
          <a:stretch>
            <a:fillRect/>
          </a:stretch>
        </p:blipFill>
        <p:spPr bwMode="auto">
          <a:xfrm>
            <a:off x="762000" y="3733800"/>
            <a:ext cx="35052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1288"/>
            <a:ext cx="350520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6" name="Picture 20" descr="081507_T06_MAlbins_001"/>
          <p:cNvPicPr>
            <a:picLocks noChangeAspect="1" noChangeArrowheads="1"/>
          </p:cNvPicPr>
          <p:nvPr/>
        </p:nvPicPr>
        <p:blipFill>
          <a:blip r:embed="rId5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 bwMode="auto">
          <a:xfrm>
            <a:off x="4808538" y="1417638"/>
            <a:ext cx="3290887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Line 17"/>
          <p:cNvSpPr>
            <a:spLocks noChangeShapeType="1"/>
          </p:cNvSpPr>
          <p:nvPr/>
        </p:nvSpPr>
        <p:spPr bwMode="auto">
          <a:xfrm flipV="1">
            <a:off x="3446463" y="6280150"/>
            <a:ext cx="384175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18"/>
          <p:cNvSpPr txBox="1">
            <a:spLocks noChangeArrowheads="1"/>
          </p:cNvSpPr>
          <p:nvPr/>
        </p:nvSpPr>
        <p:spPr bwMode="auto">
          <a:xfrm>
            <a:off x="3048000" y="6019800"/>
            <a:ext cx="1219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400" b="1"/>
              <a:t>400 m</a:t>
            </a:r>
          </a:p>
        </p:txBody>
      </p:sp>
      <p:sp>
        <p:nvSpPr>
          <p:cNvPr id="341000" name="Text Box 20"/>
          <p:cNvSpPr txBox="1">
            <a:spLocks noChangeArrowheads="1"/>
          </p:cNvSpPr>
          <p:nvPr/>
        </p:nvSpPr>
        <p:spPr bwMode="auto">
          <a:xfrm>
            <a:off x="6629400" y="3333750"/>
            <a:ext cx="1295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1 m</a:t>
            </a:r>
          </a:p>
        </p:txBody>
      </p:sp>
      <p:cxnSp>
        <p:nvCxnSpPr>
          <p:cNvPr id="341001" name="Straight Connector 11"/>
          <p:cNvCxnSpPr>
            <a:cxnSpLocks noChangeShapeType="1"/>
          </p:cNvCxnSpPr>
          <p:nvPr/>
        </p:nvCxnSpPr>
        <p:spPr bwMode="auto">
          <a:xfrm>
            <a:off x="6789738" y="3733800"/>
            <a:ext cx="990600" cy="0"/>
          </a:xfrm>
          <a:prstGeom prst="line">
            <a:avLst/>
          </a:prstGeom>
          <a:noFill/>
          <a:ln w="635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buFontTx/>
              <a:buNone/>
            </a:pPr>
            <a:r>
              <a:rPr lang="en-US" altLang="en-US" sz="4400">
                <a:solidFill>
                  <a:schemeClr val="bg1"/>
                </a:solidFill>
              </a:rPr>
              <a:t>Experimental patch reefs</a:t>
            </a:r>
          </a:p>
        </p:txBody>
      </p:sp>
      <p:pic>
        <p:nvPicPr>
          <p:cNvPr id="341005" name="Picture 21" descr="081507_A00_MAlbins_001 copy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8" y="3962400"/>
            <a:ext cx="3290887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1006" name="Text Box 20"/>
          <p:cNvSpPr txBox="1">
            <a:spLocks noChangeArrowheads="1"/>
          </p:cNvSpPr>
          <p:nvPr/>
        </p:nvSpPr>
        <p:spPr bwMode="auto">
          <a:xfrm>
            <a:off x="6637338" y="5867400"/>
            <a:ext cx="1295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1 m</a:t>
            </a:r>
          </a:p>
        </p:txBody>
      </p:sp>
      <p:cxnSp>
        <p:nvCxnSpPr>
          <p:cNvPr id="341007" name="Straight Connector 11"/>
          <p:cNvCxnSpPr>
            <a:cxnSpLocks noChangeShapeType="1"/>
          </p:cNvCxnSpPr>
          <p:nvPr/>
        </p:nvCxnSpPr>
        <p:spPr bwMode="auto">
          <a:xfrm>
            <a:off x="6629400" y="6267450"/>
            <a:ext cx="1295400" cy="0"/>
          </a:xfrm>
          <a:prstGeom prst="line">
            <a:avLst/>
          </a:prstGeom>
          <a:noFill/>
          <a:ln w="635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30" name="Rectangle 22"/>
          <p:cNvSpPr>
            <a:spLocks noChangeArrowheads="1"/>
          </p:cNvSpPr>
          <p:nvPr/>
        </p:nvSpPr>
        <p:spPr bwMode="auto">
          <a:xfrm>
            <a:off x="4903788" y="1527175"/>
            <a:ext cx="228600" cy="228600"/>
          </a:xfrm>
          <a:prstGeom prst="rect">
            <a:avLst/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631" name="Rectangle 23"/>
          <p:cNvSpPr>
            <a:spLocks noChangeArrowheads="1"/>
          </p:cNvSpPr>
          <p:nvPr/>
        </p:nvSpPr>
        <p:spPr bwMode="auto">
          <a:xfrm>
            <a:off x="4953000" y="1579563"/>
            <a:ext cx="128588" cy="128587"/>
          </a:xfrm>
          <a:prstGeom prst="rect">
            <a:avLst/>
          </a:prstGeom>
          <a:solidFill>
            <a:srgbClr val="3A6882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632" name="AutoShape 24"/>
          <p:cNvSpPr>
            <a:spLocks noChangeArrowheads="1"/>
          </p:cNvSpPr>
          <p:nvPr/>
        </p:nvSpPr>
        <p:spPr bwMode="auto">
          <a:xfrm>
            <a:off x="4903788" y="4038600"/>
            <a:ext cx="236537" cy="212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633" name="AutoShape 25"/>
          <p:cNvSpPr>
            <a:spLocks noChangeArrowheads="1"/>
          </p:cNvSpPr>
          <p:nvPr/>
        </p:nvSpPr>
        <p:spPr bwMode="auto">
          <a:xfrm>
            <a:off x="4968875" y="4114800"/>
            <a:ext cx="109538" cy="100013"/>
          </a:xfrm>
          <a:prstGeom prst="triangle">
            <a:avLst>
              <a:gd name="adj" fmla="val 50000"/>
            </a:avLst>
          </a:prstGeom>
          <a:solidFill>
            <a:srgbClr val="00CCDC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1013" name="Picture 21" descr="TransArtReef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2563813"/>
            <a:ext cx="923925" cy="7127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1014" name="Line 22"/>
          <p:cNvSpPr>
            <a:spLocks noChangeShapeType="1"/>
          </p:cNvSpPr>
          <p:nvPr/>
        </p:nvSpPr>
        <p:spPr bwMode="auto">
          <a:xfrm flipH="1">
            <a:off x="762000" y="3276600"/>
            <a:ext cx="752475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>
            <a:off x="2438400" y="3276600"/>
            <a:ext cx="1828800" cy="441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4" name="Text Box 9"/>
          <p:cNvSpPr txBox="1">
            <a:spLocks noChangeArrowheads="1"/>
          </p:cNvSpPr>
          <p:nvPr/>
        </p:nvSpPr>
        <p:spPr bwMode="auto">
          <a:xfrm>
            <a:off x="6103938" y="6475413"/>
            <a:ext cx="28194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&amp; Hixon 2008, </a:t>
            </a:r>
            <a:r>
              <a:rPr lang="en-US" altLang="en-US" sz="1200" i="1">
                <a:solidFill>
                  <a:schemeClr val="bg1"/>
                </a:solidFill>
              </a:rPr>
              <a:t>MEPS</a:t>
            </a:r>
          </a:p>
        </p:txBody>
      </p:sp>
    </p:spTree>
    <p:extLst>
      <p:ext uri="{BB962C8B-B14F-4D97-AF65-F5344CB8AC3E}">
        <p14:creationId xmlns:p14="http://schemas.microsoft.com/office/powerpoint/2010/main" val="3735650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0" grpId="0"/>
      <p:bldP spid="341006" grpId="0"/>
      <p:bldP spid="68630" grpId="0" animBg="1"/>
      <p:bldP spid="68631" grpId="0" animBg="1"/>
      <p:bldP spid="68632" grpId="0" animBg="1"/>
      <p:bldP spid="68633" grpId="0" animBg="1"/>
      <p:bldP spid="341014" grpId="0" animBg="1"/>
      <p:bldP spid="341014" grpId="1" animBg="1"/>
      <p:bldP spid="341015" grpId="0" animBg="1"/>
      <p:bldP spid="34101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1" descr="081507_A00_MAlbins_001 copy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3" y="3932238"/>
            <a:ext cx="29162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21" descr="081507_A00_MAlbins_001 copy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3" y="1600200"/>
            <a:ext cx="2916237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5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Predator treatments</a:t>
            </a:r>
          </a:p>
        </p:txBody>
      </p:sp>
      <p:pic>
        <p:nvPicPr>
          <p:cNvPr id="27653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538163" y="3933825"/>
            <a:ext cx="2913062" cy="2185988"/>
          </a:xfrm>
          <a:noFill/>
        </p:spPr>
      </p:pic>
      <p:pic>
        <p:nvPicPr>
          <p:cNvPr id="27654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534988" y="1600200"/>
            <a:ext cx="2913062" cy="2185988"/>
          </a:xfrm>
          <a:noFill/>
        </p:spPr>
      </p:pic>
      <p:sp>
        <p:nvSpPr>
          <p:cNvPr id="103437" name="Text Box 13"/>
          <p:cNvSpPr txBox="1">
            <a:spLocks noChangeArrowheads="1"/>
          </p:cNvSpPr>
          <p:nvPr/>
        </p:nvSpPr>
        <p:spPr bwMode="auto">
          <a:xfrm>
            <a:off x="542925" y="1600200"/>
            <a:ext cx="2916238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</a:rPr>
              <a:t>Coral + Lionfish</a:t>
            </a:r>
          </a:p>
        </p:txBody>
      </p:sp>
      <p:sp>
        <p:nvSpPr>
          <p:cNvPr id="103438" name="Text Box 14"/>
          <p:cNvSpPr txBox="1">
            <a:spLocks noChangeArrowheads="1"/>
          </p:cNvSpPr>
          <p:nvPr/>
        </p:nvSpPr>
        <p:spPr bwMode="auto">
          <a:xfrm>
            <a:off x="3636963" y="3933825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Artificial-reef control</a:t>
            </a:r>
          </a:p>
        </p:txBody>
      </p:sp>
      <p:sp>
        <p:nvSpPr>
          <p:cNvPr id="103439" name="Text Box 15"/>
          <p:cNvSpPr txBox="1">
            <a:spLocks noChangeArrowheads="1"/>
          </p:cNvSpPr>
          <p:nvPr/>
        </p:nvSpPr>
        <p:spPr bwMode="auto">
          <a:xfrm>
            <a:off x="538163" y="393065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Coral-reef control</a:t>
            </a:r>
          </a:p>
        </p:txBody>
      </p:sp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3640138" y="160020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</a:rPr>
              <a:t>Artificial + Lionfish</a:t>
            </a:r>
          </a:p>
        </p:txBody>
      </p:sp>
      <p:pic>
        <p:nvPicPr>
          <p:cNvPr id="103442" name="Picture 18" descr="062907_T11_AHarrison_010 copy_ext"/>
          <p:cNvPicPr preferRelativeResize="0">
            <a:picLocks noChangeAspect="1" noChangeArrowheads="1"/>
          </p:cNvPicPr>
          <p:nvPr/>
        </p:nvPicPr>
        <p:blipFill>
          <a:blip r:embed="rId5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20900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6594475" y="1576388"/>
            <a:ext cx="2481263" cy="4572000"/>
            <a:chOff x="4125" y="1008"/>
            <a:chExt cx="1563" cy="2880"/>
          </a:xfrm>
        </p:grpSpPr>
        <p:sp>
          <p:nvSpPr>
            <p:cNvPr id="27663" name="Text Box 26"/>
            <p:cNvSpPr txBox="1">
              <a:spLocks noChangeArrowheads="1"/>
            </p:cNvSpPr>
            <p:nvPr/>
          </p:nvSpPr>
          <p:spPr bwMode="auto">
            <a:xfrm>
              <a:off x="4440" y="2160"/>
              <a:ext cx="1248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>
                  <a:solidFill>
                    <a:schemeClr val="bg1"/>
                  </a:solidFill>
                </a:rPr>
                <a:t>x 5 replicates</a:t>
              </a:r>
            </a:p>
          </p:txBody>
        </p:sp>
        <p:grpSp>
          <p:nvGrpSpPr>
            <p:cNvPr id="27664" name="Group 17"/>
            <p:cNvGrpSpPr>
              <a:grpSpLocks/>
            </p:cNvGrpSpPr>
            <p:nvPr/>
          </p:nvGrpSpPr>
          <p:grpSpPr bwMode="auto">
            <a:xfrm>
              <a:off x="4125" y="1008"/>
              <a:ext cx="291" cy="2880"/>
              <a:chOff x="4125" y="1008"/>
              <a:chExt cx="291" cy="2880"/>
            </a:xfrm>
          </p:grpSpPr>
          <p:sp>
            <p:nvSpPr>
              <p:cNvPr id="27665" name="Line 18"/>
              <p:cNvSpPr>
                <a:spLocks noChangeShapeType="1"/>
              </p:cNvSpPr>
              <p:nvPr/>
            </p:nvSpPr>
            <p:spPr bwMode="auto">
              <a:xfrm>
                <a:off x="4272" y="1008"/>
                <a:ext cx="0" cy="288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6" name="Line 19"/>
              <p:cNvSpPr>
                <a:spLocks noChangeShapeType="1"/>
              </p:cNvSpPr>
              <p:nvPr/>
            </p:nvSpPr>
            <p:spPr bwMode="auto">
              <a:xfrm>
                <a:off x="4272" y="2400"/>
                <a:ext cx="144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" name="Line 20"/>
              <p:cNvSpPr>
                <a:spLocks noChangeShapeType="1"/>
              </p:cNvSpPr>
              <p:nvPr/>
            </p:nvSpPr>
            <p:spPr bwMode="auto">
              <a:xfrm>
                <a:off x="4128" y="3873"/>
                <a:ext cx="156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" name="Line 21"/>
              <p:cNvSpPr>
                <a:spLocks noChangeShapeType="1"/>
              </p:cNvSpPr>
              <p:nvPr/>
            </p:nvSpPr>
            <p:spPr bwMode="auto">
              <a:xfrm>
                <a:off x="4125" y="1020"/>
                <a:ext cx="162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2" name="Picture 18" descr="062907_T11_AHarrison_010 copy_ext"/>
          <p:cNvPicPr preferRelativeResize="0">
            <a:picLocks noChangeAspect="1" noChangeArrowheads="1"/>
          </p:cNvPicPr>
          <p:nvPr/>
        </p:nvPicPr>
        <p:blipFill>
          <a:blip r:embed="rId5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0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2" name="Text Box 9"/>
          <p:cNvSpPr txBox="1">
            <a:spLocks noChangeArrowheads="1"/>
          </p:cNvSpPr>
          <p:nvPr/>
        </p:nvSpPr>
        <p:spPr bwMode="auto">
          <a:xfrm>
            <a:off x="6103938" y="6475413"/>
            <a:ext cx="28194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&amp; Hixon 2008, </a:t>
            </a:r>
            <a:r>
              <a:rPr lang="en-US" altLang="en-US" sz="1200" i="1">
                <a:solidFill>
                  <a:schemeClr val="bg1"/>
                </a:solidFill>
              </a:rPr>
              <a:t>MEPS</a:t>
            </a:r>
          </a:p>
        </p:txBody>
      </p:sp>
    </p:spTree>
    <p:extLst>
      <p:ext uri="{BB962C8B-B14F-4D97-AF65-F5344CB8AC3E}">
        <p14:creationId xmlns:p14="http://schemas.microsoft.com/office/powerpoint/2010/main" val="25552368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7" grpId="0" animBg="1"/>
      <p:bldP spid="103438" grpId="0" animBg="1"/>
      <p:bldP spid="103439" grpId="0" animBg="1"/>
      <p:bldP spid="1034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ionfishAnimation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8" b="6168"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38"/>
          <p:cNvSpPr>
            <a:spLocks noChangeArrowheads="1"/>
          </p:cNvSpPr>
          <p:nvPr/>
        </p:nvSpPr>
        <p:spPr bwMode="auto">
          <a:xfrm>
            <a:off x="735013" y="1600200"/>
            <a:ext cx="7659687" cy="457200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endParaRPr lang="en-US" altLang="en-US" sz="2400"/>
          </a:p>
        </p:txBody>
      </p:sp>
      <p:pic>
        <p:nvPicPr>
          <p:cNvPr id="28675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635125"/>
            <a:ext cx="4543425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2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Lionfish effect on net recruitment</a:t>
            </a:r>
          </a:p>
        </p:txBody>
      </p:sp>
      <p:pic>
        <p:nvPicPr>
          <p:cNvPr id="103446" name="Picture 22" descr="062907_T11_AHarrison_010 copy_ext"/>
          <p:cNvPicPr>
            <a:picLocks noChangeAspect="1" noChangeArrowheads="1"/>
          </p:cNvPicPr>
          <p:nvPr/>
        </p:nvPicPr>
        <p:blipFill>
          <a:blip r:embed="rId4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4483100"/>
            <a:ext cx="14890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6103938" y="6475413"/>
            <a:ext cx="28194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&amp; Hixon 2008, </a:t>
            </a:r>
            <a:r>
              <a:rPr lang="en-US" altLang="en-US" sz="1200" i="1">
                <a:solidFill>
                  <a:schemeClr val="bg1"/>
                </a:solidFill>
              </a:rPr>
              <a:t>MEPS</a:t>
            </a:r>
          </a:p>
        </p:txBody>
      </p:sp>
      <p:sp>
        <p:nvSpPr>
          <p:cNvPr id="348167" name="Text Box 346"/>
          <p:cNvSpPr txBox="1">
            <a:spLocks noChangeArrowheads="1"/>
          </p:cNvSpPr>
          <p:nvPr/>
        </p:nvSpPr>
        <p:spPr bwMode="auto">
          <a:xfrm>
            <a:off x="5638800" y="2286000"/>
            <a:ext cx="2133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</a:rPr>
              <a:t>Lionfish effect: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</a:rPr>
              <a:t>79% reduction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</a:rPr>
              <a:t>p = 0.038</a:t>
            </a:r>
          </a:p>
        </p:txBody>
      </p:sp>
      <p:pic>
        <p:nvPicPr>
          <p:cNvPr id="348188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635125"/>
            <a:ext cx="4543425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9" name="Picture 2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635125"/>
            <a:ext cx="4543425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69" name="Line 339"/>
          <p:cNvSpPr>
            <a:spLocks noChangeShapeType="1"/>
          </p:cNvSpPr>
          <p:nvPr/>
        </p:nvSpPr>
        <p:spPr bwMode="auto">
          <a:xfrm>
            <a:off x="5105400" y="2787650"/>
            <a:ext cx="301625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170" name="Line 345"/>
          <p:cNvSpPr>
            <a:spLocks noChangeShapeType="1"/>
          </p:cNvSpPr>
          <p:nvPr/>
        </p:nvSpPr>
        <p:spPr bwMode="auto">
          <a:xfrm>
            <a:off x="5410200" y="2787650"/>
            <a:ext cx="0" cy="19367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171" name="Line 341"/>
          <p:cNvSpPr>
            <a:spLocks noChangeShapeType="1"/>
          </p:cNvSpPr>
          <p:nvPr/>
        </p:nvSpPr>
        <p:spPr bwMode="auto">
          <a:xfrm>
            <a:off x="5105400" y="4724400"/>
            <a:ext cx="301625" cy="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190" name="Text Box 346"/>
          <p:cNvSpPr txBox="1">
            <a:spLocks noChangeArrowheads="1"/>
          </p:cNvSpPr>
          <p:nvPr/>
        </p:nvSpPr>
        <p:spPr bwMode="auto">
          <a:xfrm>
            <a:off x="5638800" y="3295650"/>
            <a:ext cx="25908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defTabSz="2301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23018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23018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23018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23018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301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301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301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301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</a:rPr>
              <a:t>23 of 38 species 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</a:pPr>
            <a:r>
              <a:rPr lang="en-US" altLang="en-US" sz="1800" b="1">
                <a:solidFill>
                  <a:srgbClr val="FF3300"/>
                </a:solidFill>
              </a:rPr>
              <a:t>	0 of 3 cleaners 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</a:pPr>
            <a:r>
              <a:rPr lang="en-US" altLang="en-US" sz="1800" b="1">
                <a:solidFill>
                  <a:srgbClr val="FF3300"/>
                </a:solidFill>
              </a:rPr>
              <a:t>	2 of 3 predators 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</a:pPr>
            <a:r>
              <a:rPr lang="en-US" altLang="en-US" sz="1800" b="1">
                <a:solidFill>
                  <a:srgbClr val="FF3300"/>
                </a:solidFill>
              </a:rPr>
              <a:t>	5	of 7 herbivores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endParaRPr lang="en-US" altLang="en-US" sz="1800" b="1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5000"/>
              </a:spcBef>
              <a:buFontTx/>
              <a:buNone/>
            </a:pPr>
            <a:endParaRPr lang="en-US" altLang="en-US" sz="1800" b="1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665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7" grpId="0"/>
      <p:bldP spid="348169" grpId="0" animBg="1"/>
      <p:bldP spid="348170" grpId="0" animBg="1"/>
      <p:bldP spid="348171" grpId="0" animBg="1"/>
      <p:bldP spid="34819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TransArtReef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" r="19562" b="11038"/>
          <a:stretch>
            <a:fillRect/>
          </a:stretch>
        </p:blipFill>
        <p:spPr bwMode="auto">
          <a:xfrm>
            <a:off x="762000" y="3733800"/>
            <a:ext cx="35052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1288"/>
            <a:ext cx="350520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6116" name="Picture 20" descr="081507_T06_MAlbins_001"/>
          <p:cNvPicPr>
            <a:picLocks noChangeAspect="1" noChangeArrowheads="1"/>
          </p:cNvPicPr>
          <p:nvPr/>
        </p:nvPicPr>
        <p:blipFill>
          <a:blip r:embed="rId5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 bwMode="auto">
          <a:xfrm>
            <a:off x="4495800" y="2117725"/>
            <a:ext cx="4411663" cy="3444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Line 17"/>
          <p:cNvSpPr>
            <a:spLocks noChangeShapeType="1"/>
          </p:cNvSpPr>
          <p:nvPr/>
        </p:nvSpPr>
        <p:spPr bwMode="auto">
          <a:xfrm flipV="1">
            <a:off x="3495675" y="6264275"/>
            <a:ext cx="290513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Text Box 18"/>
          <p:cNvSpPr txBox="1">
            <a:spLocks noChangeArrowheads="1"/>
          </p:cNvSpPr>
          <p:nvPr/>
        </p:nvSpPr>
        <p:spPr bwMode="auto">
          <a:xfrm>
            <a:off x="3048000" y="6019800"/>
            <a:ext cx="1219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1400" b="1"/>
              <a:t>400 m</a:t>
            </a:r>
          </a:p>
        </p:txBody>
      </p:sp>
      <p:sp>
        <p:nvSpPr>
          <p:cNvPr id="346119" name="Text Box 20"/>
          <p:cNvSpPr txBox="1">
            <a:spLocks noChangeArrowheads="1"/>
          </p:cNvSpPr>
          <p:nvPr/>
        </p:nvSpPr>
        <p:spPr bwMode="auto">
          <a:xfrm>
            <a:off x="7391400" y="4949825"/>
            <a:ext cx="1295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1 m</a:t>
            </a:r>
          </a:p>
        </p:txBody>
      </p:sp>
      <p:cxnSp>
        <p:nvCxnSpPr>
          <p:cNvPr id="346120" name="Straight Connector 11"/>
          <p:cNvCxnSpPr>
            <a:cxnSpLocks noChangeShapeType="1"/>
          </p:cNvCxnSpPr>
          <p:nvPr/>
        </p:nvCxnSpPr>
        <p:spPr bwMode="auto">
          <a:xfrm>
            <a:off x="7391400" y="5334000"/>
            <a:ext cx="1379538" cy="0"/>
          </a:xfrm>
          <a:prstGeom prst="line">
            <a:avLst/>
          </a:prstGeom>
          <a:noFill/>
          <a:ln w="635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9" name="Rectangle 11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buFontTx/>
              <a:buNone/>
            </a:pPr>
            <a:r>
              <a:rPr lang="en-US" altLang="en-US" sz="4400">
                <a:solidFill>
                  <a:schemeClr val="bg1"/>
                </a:solidFill>
              </a:rPr>
              <a:t>Experimental patch reefs</a:t>
            </a:r>
          </a:p>
        </p:txBody>
      </p:sp>
      <p:sp>
        <p:nvSpPr>
          <p:cNvPr id="68630" name="Rectangle 22"/>
          <p:cNvSpPr>
            <a:spLocks noChangeArrowheads="1"/>
          </p:cNvSpPr>
          <p:nvPr/>
        </p:nvSpPr>
        <p:spPr bwMode="auto">
          <a:xfrm>
            <a:off x="4775200" y="2233613"/>
            <a:ext cx="228600" cy="228600"/>
          </a:xfrm>
          <a:prstGeom prst="rect">
            <a:avLst/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631" name="Rectangle 23"/>
          <p:cNvSpPr>
            <a:spLocks noChangeArrowheads="1"/>
          </p:cNvSpPr>
          <p:nvPr/>
        </p:nvSpPr>
        <p:spPr bwMode="auto">
          <a:xfrm>
            <a:off x="4824413" y="2286000"/>
            <a:ext cx="128587" cy="128588"/>
          </a:xfrm>
          <a:prstGeom prst="rect">
            <a:avLst/>
          </a:prstGeom>
          <a:solidFill>
            <a:srgbClr val="3A6882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defRPr/>
            </a:pPr>
            <a:endParaRPr 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32" name="Picture 17" descr="TransArtReef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2563813"/>
            <a:ext cx="923925" cy="7127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3" name="Line 18"/>
          <p:cNvSpPr>
            <a:spLocks noChangeShapeType="1"/>
          </p:cNvSpPr>
          <p:nvPr/>
        </p:nvSpPr>
        <p:spPr bwMode="auto">
          <a:xfrm flipH="1">
            <a:off x="762000" y="3276600"/>
            <a:ext cx="752475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4" name="Line 19"/>
          <p:cNvSpPr>
            <a:spLocks noChangeShapeType="1"/>
          </p:cNvSpPr>
          <p:nvPr/>
        </p:nvSpPr>
        <p:spPr bwMode="auto">
          <a:xfrm>
            <a:off x="2438400" y="3276600"/>
            <a:ext cx="18288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5" name="TextBox 25"/>
          <p:cNvSpPr txBox="1">
            <a:spLocks noChangeArrowheads="1"/>
          </p:cNvSpPr>
          <p:nvPr/>
        </p:nvSpPr>
        <p:spPr bwMode="auto">
          <a:xfrm>
            <a:off x="6553200" y="6448425"/>
            <a:ext cx="24241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2013, </a:t>
            </a:r>
            <a:r>
              <a:rPr lang="en-US" altLang="en-US" sz="1200" i="1">
                <a:solidFill>
                  <a:schemeClr val="bg1"/>
                </a:solidFill>
              </a:rPr>
              <a:t>Biological Invasions</a:t>
            </a:r>
          </a:p>
        </p:txBody>
      </p:sp>
      <p:pic>
        <p:nvPicPr>
          <p:cNvPr id="16" name="Picture 15"/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>
            <a:fillRect/>
          </a:stretch>
        </p:blipFill>
        <p:spPr bwMode="auto">
          <a:xfrm>
            <a:off x="6400800" y="5861357"/>
            <a:ext cx="2512803" cy="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5025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9" grpId="0"/>
      <p:bldP spid="68630" grpId="0" animBg="1"/>
      <p:bldP spid="6863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Predator treatments</a:t>
            </a:r>
          </a:p>
        </p:txBody>
      </p:sp>
      <p:pic>
        <p:nvPicPr>
          <p:cNvPr id="31747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3636963" y="3933825"/>
            <a:ext cx="2916237" cy="2189163"/>
          </a:xfrm>
          <a:noFill/>
        </p:spPr>
      </p:pic>
      <p:pic>
        <p:nvPicPr>
          <p:cNvPr id="31748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534988" y="1600200"/>
            <a:ext cx="2916237" cy="2189163"/>
          </a:xfrm>
          <a:noFill/>
        </p:spPr>
      </p:pic>
      <p:pic>
        <p:nvPicPr>
          <p:cNvPr id="31749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3636963" y="1600200"/>
            <a:ext cx="2916237" cy="2189163"/>
          </a:xfrm>
          <a:noFill/>
        </p:spPr>
      </p:pic>
      <p:pic>
        <p:nvPicPr>
          <p:cNvPr id="31750" name="Picture 20" descr="081507_T06_MAlbins_00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8"/>
          <a:stretch>
            <a:fillRect/>
          </a:stretch>
        </p:blipFill>
        <p:spPr>
          <a:xfrm>
            <a:off x="538163" y="3930650"/>
            <a:ext cx="2916237" cy="2189163"/>
          </a:xfrm>
          <a:noFill/>
        </p:spPr>
      </p:pic>
      <p:sp>
        <p:nvSpPr>
          <p:cNvPr id="103437" name="Text Box 13"/>
          <p:cNvSpPr txBox="1">
            <a:spLocks noChangeArrowheads="1"/>
          </p:cNvSpPr>
          <p:nvPr/>
        </p:nvSpPr>
        <p:spPr bwMode="auto">
          <a:xfrm>
            <a:off x="538163" y="160020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</a:rPr>
              <a:t>Lionfish</a:t>
            </a:r>
          </a:p>
        </p:txBody>
      </p:sp>
      <p:sp>
        <p:nvSpPr>
          <p:cNvPr id="103438" name="Text Box 14"/>
          <p:cNvSpPr txBox="1">
            <a:spLocks noChangeArrowheads="1"/>
          </p:cNvSpPr>
          <p:nvPr/>
        </p:nvSpPr>
        <p:spPr bwMode="auto">
          <a:xfrm>
            <a:off x="3636963" y="393065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Control</a:t>
            </a:r>
          </a:p>
        </p:txBody>
      </p:sp>
      <p:sp>
        <p:nvSpPr>
          <p:cNvPr id="103439" name="Text Box 15"/>
          <p:cNvSpPr txBox="1">
            <a:spLocks noChangeArrowheads="1"/>
          </p:cNvSpPr>
          <p:nvPr/>
        </p:nvSpPr>
        <p:spPr bwMode="auto">
          <a:xfrm>
            <a:off x="538163" y="393065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66FF"/>
                </a:solidFill>
              </a:rPr>
              <a:t>Grouper + Lionfish</a:t>
            </a:r>
          </a:p>
        </p:txBody>
      </p:sp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3636963" y="1600200"/>
            <a:ext cx="2916237" cy="384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CC00"/>
                </a:solidFill>
              </a:rPr>
              <a:t>Grouper</a:t>
            </a:r>
          </a:p>
        </p:txBody>
      </p:sp>
      <p:pic>
        <p:nvPicPr>
          <p:cNvPr id="103442" name="Picture 18" descr="062907_T11_AHarrison_010 copy_ext"/>
          <p:cNvPicPr preferRelativeResize="0">
            <a:picLocks noChangeAspect="1" noChangeArrowheads="1"/>
          </p:cNvPicPr>
          <p:nvPr/>
        </p:nvPicPr>
        <p:blipFill>
          <a:blip r:embed="rId4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20900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44" name="Picture 20" descr="082707_A05_TPusack_021 copy_ext"/>
          <p:cNvPicPr preferRelativeResize="0">
            <a:picLocks noChangeAspect="1" noChangeArrowheads="1"/>
          </p:cNvPicPr>
          <p:nvPr/>
        </p:nvPicPr>
        <p:blipFill>
          <a:blip r:embed="rId5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309813"/>
            <a:ext cx="10287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46" name="Picture 22" descr="062907_T11_AHarrison_010 copy_ext"/>
          <p:cNvPicPr preferRelativeResize="0">
            <a:picLocks noChangeAspect="1" noChangeArrowheads="1"/>
          </p:cNvPicPr>
          <p:nvPr/>
        </p:nvPicPr>
        <p:blipFill>
          <a:blip r:embed="rId4">
            <a:lum bright="20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448175"/>
            <a:ext cx="1028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47" name="Picture 23" descr="082707_A05_TPusack_021 copy_ext"/>
          <p:cNvPicPr preferRelativeResize="0">
            <a:picLocks noChangeAspect="1" noChangeArrowheads="1"/>
          </p:cNvPicPr>
          <p:nvPr/>
        </p:nvPicPr>
        <p:blipFill>
          <a:blip r:embed="rId5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48200"/>
            <a:ext cx="10287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586538" y="1584325"/>
            <a:ext cx="2481262" cy="4572000"/>
            <a:chOff x="4125" y="1008"/>
            <a:chExt cx="1563" cy="2880"/>
          </a:xfrm>
        </p:grpSpPr>
        <p:sp>
          <p:nvSpPr>
            <p:cNvPr id="31761" name="Text Box 26"/>
            <p:cNvSpPr txBox="1">
              <a:spLocks noChangeArrowheads="1"/>
            </p:cNvSpPr>
            <p:nvPr/>
          </p:nvSpPr>
          <p:spPr bwMode="auto">
            <a:xfrm>
              <a:off x="4440" y="2160"/>
              <a:ext cx="1248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>
                  <a:solidFill>
                    <a:schemeClr val="bg1"/>
                  </a:solidFill>
                </a:rPr>
                <a:t>x 5 replicates</a:t>
              </a:r>
            </a:p>
          </p:txBody>
        </p:sp>
        <p:grpSp>
          <p:nvGrpSpPr>
            <p:cNvPr id="31762" name="Group 17"/>
            <p:cNvGrpSpPr>
              <a:grpSpLocks/>
            </p:cNvGrpSpPr>
            <p:nvPr/>
          </p:nvGrpSpPr>
          <p:grpSpPr bwMode="auto">
            <a:xfrm>
              <a:off x="4125" y="1008"/>
              <a:ext cx="291" cy="2880"/>
              <a:chOff x="4125" y="1008"/>
              <a:chExt cx="291" cy="2880"/>
            </a:xfrm>
          </p:grpSpPr>
          <p:sp>
            <p:nvSpPr>
              <p:cNvPr id="31763" name="Line 18"/>
              <p:cNvSpPr>
                <a:spLocks noChangeShapeType="1"/>
              </p:cNvSpPr>
              <p:nvPr/>
            </p:nvSpPr>
            <p:spPr bwMode="auto">
              <a:xfrm>
                <a:off x="4272" y="1008"/>
                <a:ext cx="0" cy="288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4" name="Line 19"/>
              <p:cNvSpPr>
                <a:spLocks noChangeShapeType="1"/>
              </p:cNvSpPr>
              <p:nvPr/>
            </p:nvSpPr>
            <p:spPr bwMode="auto">
              <a:xfrm>
                <a:off x="4272" y="2400"/>
                <a:ext cx="144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5" name="Line 20"/>
              <p:cNvSpPr>
                <a:spLocks noChangeShapeType="1"/>
              </p:cNvSpPr>
              <p:nvPr/>
            </p:nvSpPr>
            <p:spPr bwMode="auto">
              <a:xfrm>
                <a:off x="4128" y="3873"/>
                <a:ext cx="156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6" name="Line 21"/>
              <p:cNvSpPr>
                <a:spLocks noChangeShapeType="1"/>
              </p:cNvSpPr>
              <p:nvPr/>
            </p:nvSpPr>
            <p:spPr bwMode="auto">
              <a:xfrm>
                <a:off x="4125" y="1020"/>
                <a:ext cx="162" cy="0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1760" name="TextBox 25"/>
          <p:cNvSpPr txBox="1">
            <a:spLocks noChangeArrowheads="1"/>
          </p:cNvSpPr>
          <p:nvPr/>
        </p:nvSpPr>
        <p:spPr bwMode="auto">
          <a:xfrm>
            <a:off x="6553200" y="6448425"/>
            <a:ext cx="24241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2013, </a:t>
            </a:r>
            <a:r>
              <a:rPr lang="en-US" altLang="en-US" sz="1200" i="1">
                <a:solidFill>
                  <a:schemeClr val="bg1"/>
                </a:solidFill>
              </a:rPr>
              <a:t>Biological Invasions</a:t>
            </a:r>
          </a:p>
        </p:txBody>
      </p:sp>
      <p:pic>
        <p:nvPicPr>
          <p:cNvPr id="23" name="Picture 15"/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>
            <a:fillRect/>
          </a:stretch>
        </p:blipFill>
        <p:spPr bwMode="auto">
          <a:xfrm>
            <a:off x="1" y="6324600"/>
            <a:ext cx="234477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003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7" grpId="0" animBg="1"/>
      <p:bldP spid="103438" grpId="0" animBg="1"/>
      <p:bldP spid="103439" grpId="0" animBg="1"/>
      <p:bldP spid="10344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1196181" y="1637506"/>
            <a:ext cx="6700838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307" name="Rectangle 3"/>
          <p:cNvSpPr>
            <a:spLocks noChangeArrowheads="1"/>
          </p:cNvSpPr>
          <p:nvPr/>
        </p:nvSpPr>
        <p:spPr bwMode="auto">
          <a:xfrm>
            <a:off x="288925" y="152400"/>
            <a:ext cx="1373188" cy="67056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4308" name="Rectangle 4"/>
          <p:cNvSpPr>
            <a:spLocks noChangeArrowheads="1"/>
          </p:cNvSpPr>
          <p:nvPr/>
        </p:nvSpPr>
        <p:spPr bwMode="auto">
          <a:xfrm>
            <a:off x="1662113" y="6689725"/>
            <a:ext cx="2224087" cy="163513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4309" name="Rectangle 5"/>
          <p:cNvSpPr>
            <a:spLocks noChangeArrowheads="1"/>
          </p:cNvSpPr>
          <p:nvPr/>
        </p:nvSpPr>
        <p:spPr bwMode="auto">
          <a:xfrm>
            <a:off x="1662113" y="152400"/>
            <a:ext cx="2224087" cy="28892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4310" name="Rectangle 6"/>
          <p:cNvSpPr>
            <a:spLocks noChangeArrowheads="1"/>
          </p:cNvSpPr>
          <p:nvPr/>
        </p:nvSpPr>
        <p:spPr bwMode="auto">
          <a:xfrm>
            <a:off x="2449513" y="441325"/>
            <a:ext cx="608012" cy="62484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4311" name="Rectangle 7"/>
          <p:cNvSpPr>
            <a:spLocks noChangeArrowheads="1"/>
          </p:cNvSpPr>
          <p:nvPr/>
        </p:nvSpPr>
        <p:spPr bwMode="auto">
          <a:xfrm>
            <a:off x="3886200" y="152400"/>
            <a:ext cx="152400" cy="6700838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title"/>
          </p:nvPr>
        </p:nvSpPr>
        <p:spPr>
          <a:xfrm>
            <a:off x="4038600" y="274638"/>
            <a:ext cx="5105400" cy="1143000"/>
          </a:xfrm>
        </p:spPr>
        <p:txBody>
          <a:bodyPr/>
          <a:lstStyle/>
          <a:p>
            <a:r>
              <a:rPr lang="en-US" altLang="en-US" sz="4000">
                <a:solidFill>
                  <a:schemeClr val="bg1"/>
                </a:solidFill>
              </a:rPr>
              <a:t>Change in species…</a:t>
            </a:r>
          </a:p>
        </p:txBody>
      </p:sp>
      <p:sp>
        <p:nvSpPr>
          <p:cNvPr id="35431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4191000" y="1600200"/>
            <a:ext cx="4876800" cy="11430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…richness (# of species)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	</a:t>
            </a:r>
            <a:r>
              <a:rPr lang="en-US" altLang="en-US" sz="2800">
                <a:solidFill>
                  <a:schemeClr val="bg1"/>
                </a:solidFill>
              </a:rPr>
              <a:t>p = 0.001</a:t>
            </a:r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4191000" y="3086100"/>
            <a:ext cx="49530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…evenness (Pielou’s </a:t>
            </a:r>
            <a:r>
              <a:rPr lang="en-US" altLang="en-US" i="1">
                <a:solidFill>
                  <a:schemeClr val="bg1"/>
                </a:solidFill>
              </a:rPr>
              <a:t>J)</a:t>
            </a:r>
          </a:p>
          <a:p>
            <a:pPr lvl="1"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p</a:t>
            </a:r>
            <a:r>
              <a:rPr lang="en-US" altLang="en-US" i="1">
                <a:solidFill>
                  <a:schemeClr val="bg1"/>
                </a:solidFill>
              </a:rPr>
              <a:t> </a:t>
            </a:r>
            <a:r>
              <a:rPr lang="en-US" altLang="en-US">
                <a:solidFill>
                  <a:schemeClr val="bg1"/>
                </a:solidFill>
              </a:rPr>
              <a:t>= 0.054</a:t>
            </a:r>
          </a:p>
        </p:txBody>
      </p:sp>
      <p:sp>
        <p:nvSpPr>
          <p:cNvPr id="354315" name="Rectangle 11"/>
          <p:cNvSpPr>
            <a:spLocks noChangeArrowheads="1"/>
          </p:cNvSpPr>
          <p:nvPr/>
        </p:nvSpPr>
        <p:spPr bwMode="auto">
          <a:xfrm>
            <a:off x="4191000" y="4800600"/>
            <a:ext cx="487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…diversity (Shannon’s </a:t>
            </a:r>
            <a:r>
              <a:rPr lang="en-US" altLang="en-US" i="1">
                <a:solidFill>
                  <a:schemeClr val="bg1"/>
                </a:solidFill>
              </a:rPr>
              <a:t>H</a:t>
            </a:r>
            <a:r>
              <a:rPr lang="en-US" altLang="en-US" i="1">
                <a:solidFill>
                  <a:schemeClr val="bg1"/>
                </a:solidFill>
                <a:cs typeface="Arial" charset="0"/>
              </a:rPr>
              <a:t>'</a:t>
            </a:r>
            <a:r>
              <a:rPr lang="en-US" altLang="en-US">
                <a:solidFill>
                  <a:schemeClr val="bg1"/>
                </a:solidFill>
                <a:cs typeface="Arial" charset="0"/>
              </a:rPr>
              <a:t>)</a:t>
            </a:r>
          </a:p>
          <a:p>
            <a:pPr lvl="1">
              <a:buFontTx/>
              <a:buNone/>
            </a:pPr>
            <a:r>
              <a:rPr lang="en-US" altLang="en-US">
                <a:solidFill>
                  <a:schemeClr val="bg1"/>
                </a:solidFill>
                <a:cs typeface="Arial" charset="0"/>
              </a:rPr>
              <a:t>p = 0.001</a:t>
            </a:r>
          </a:p>
        </p:txBody>
      </p:sp>
      <p:sp>
        <p:nvSpPr>
          <p:cNvPr id="354316" name="Rectangle 12"/>
          <p:cNvSpPr>
            <a:spLocks noChangeArrowheads="1"/>
          </p:cNvSpPr>
          <p:nvPr/>
        </p:nvSpPr>
        <p:spPr bwMode="auto">
          <a:xfrm>
            <a:off x="1662113" y="441325"/>
            <a:ext cx="787400" cy="6248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54318" name="Rectangle 14"/>
          <p:cNvSpPr>
            <a:spLocks noChangeArrowheads="1"/>
          </p:cNvSpPr>
          <p:nvPr/>
        </p:nvSpPr>
        <p:spPr bwMode="auto">
          <a:xfrm>
            <a:off x="3048000" y="441325"/>
            <a:ext cx="838200" cy="6248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4830" name="TextBox 25"/>
          <p:cNvSpPr txBox="1">
            <a:spLocks noChangeArrowheads="1"/>
          </p:cNvSpPr>
          <p:nvPr/>
        </p:nvSpPr>
        <p:spPr bwMode="auto">
          <a:xfrm>
            <a:off x="6553200" y="6448425"/>
            <a:ext cx="24241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Albins 2013, </a:t>
            </a:r>
            <a:r>
              <a:rPr lang="en-US" altLang="en-US" sz="1200" i="1">
                <a:solidFill>
                  <a:schemeClr val="bg1"/>
                </a:solidFill>
              </a:rPr>
              <a:t>Biological Invasions</a:t>
            </a:r>
          </a:p>
        </p:txBody>
      </p:sp>
      <p:pic>
        <p:nvPicPr>
          <p:cNvPr id="15" name="Picture 15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>
            <a:fillRect/>
          </a:stretch>
        </p:blipFill>
        <p:spPr bwMode="auto">
          <a:xfrm>
            <a:off x="6553200" y="5911326"/>
            <a:ext cx="234477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78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7" grpId="0" animBg="1"/>
      <p:bldP spid="354308" grpId="0" animBg="1"/>
      <p:bldP spid="354309" grpId="0" animBg="1"/>
      <p:bldP spid="354310" grpId="0" animBg="1"/>
      <p:bldP spid="354311" grpId="0" animBg="1"/>
      <p:bldP spid="354316" grpId="0" animBg="1"/>
      <p:bldP spid="3543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73152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E:\My Documents\Potential Jobs\FAU - Harbor Branch\SeminarTalk\output\2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2667000" y="3200400"/>
            <a:ext cx="228600" cy="228600"/>
          </a:xfrm>
          <a:prstGeom prst="rect">
            <a:avLst/>
          </a:prstGeom>
          <a:noFill/>
          <a:ln w="50800" cap="flat" cmpd="sng" algn="ctr">
            <a:solidFill>
              <a:srgbClr val="00EA1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781300" y="3429000"/>
            <a:ext cx="0" cy="419100"/>
          </a:xfrm>
          <a:prstGeom prst="straightConnector1">
            <a:avLst/>
          </a:prstGeom>
          <a:noFill/>
          <a:ln w="50800" cap="flat" cmpd="sng" algn="ctr">
            <a:solidFill>
              <a:srgbClr val="00EA1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10357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</a:p>
        </p:txBody>
      </p:sp>
      <p:pic>
        <p:nvPicPr>
          <p:cNvPr id="6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" y="5562600"/>
            <a:ext cx="755243" cy="75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8153400" y="5602119"/>
            <a:ext cx="828578" cy="71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68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2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10357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</a:p>
        </p:txBody>
      </p:sp>
      <p:pic>
        <p:nvPicPr>
          <p:cNvPr id="6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" y="5562600"/>
            <a:ext cx="755243" cy="75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8153400" y="5602119"/>
            <a:ext cx="828578" cy="71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528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2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10357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</a:p>
        </p:txBody>
      </p:sp>
      <p:pic>
        <p:nvPicPr>
          <p:cNvPr id="6" name="Picture 2" descr="http://www.disl.org/assets/images/disl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" y="5562600"/>
            <a:ext cx="755243" cy="75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"/>
          <a:stretch/>
        </p:blipFill>
        <p:spPr bwMode="auto">
          <a:xfrm>
            <a:off x="8153400" y="5602119"/>
            <a:ext cx="828578" cy="71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8811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776</Words>
  <Application>Microsoft Office PowerPoint</Application>
  <PresentationFormat>On-screen Show (4:3)</PresentationFormat>
  <Paragraphs>213</Paragraphs>
  <Slides>43</Slides>
  <Notes>19</Notes>
  <HiddenSlides>0</HiddenSlides>
  <MMClips>3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Times New Roman</vt:lpstr>
      <vt:lpstr>Default Design</vt:lpstr>
      <vt:lpstr>SPW 10.0 Graph</vt:lpstr>
      <vt:lpstr>PowerPoint Presentation</vt:lpstr>
      <vt:lpstr>Pterois volitans</vt:lpstr>
      <vt:lpstr>Reasons for concern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Reasons for concern</vt:lpstr>
      <vt:lpstr>Growth and reproduction</vt:lpstr>
      <vt:lpstr>Reasons for concern</vt:lpstr>
      <vt:lpstr>Evidence of ecological release</vt:lpstr>
      <vt:lpstr>PowerPoint Presentation</vt:lpstr>
      <vt:lpstr>Reasons for concern</vt:lpstr>
      <vt:lpstr>PowerPoint Presentation</vt:lpstr>
      <vt:lpstr>Reasons for concern</vt:lpstr>
      <vt:lpstr>PowerPoint Presentation</vt:lpstr>
      <vt:lpstr>Reasons for concern</vt:lpstr>
      <vt:lpstr>Lionfish vs. native grouper effect on net recruitment</vt:lpstr>
      <vt:lpstr>Reasons for concern</vt:lpstr>
      <vt:lpstr>Competition for food</vt:lpstr>
      <vt:lpstr>Reasons for concern</vt:lpstr>
      <vt:lpstr>So what can we do about the invasion?</vt:lpstr>
      <vt:lpstr>PowerPoint Presentation</vt:lpstr>
      <vt:lpstr>So what can we do about the invasion?</vt:lpstr>
      <vt:lpstr>Biscayne National Park Lionfish Removal Program</vt:lpstr>
      <vt:lpstr>Efficacy of BNP Lionfish Removal Program </vt:lpstr>
      <vt:lpstr>Fishing down an invasive species: determining the effort necessary to reduce local lionfish populations and mitigate their effects</vt:lpstr>
      <vt:lpstr>PowerPoint Presentation</vt:lpstr>
      <vt:lpstr>Removal strategies</vt:lpstr>
      <vt:lpstr>PowerPoint Presentation</vt:lpstr>
      <vt:lpstr>PowerPoint Presentation</vt:lpstr>
      <vt:lpstr>PowerPoint Presentation</vt:lpstr>
      <vt:lpstr>PowerPoint Presentation</vt:lpstr>
      <vt:lpstr>Predator treatments</vt:lpstr>
      <vt:lpstr>Lionfish effect on net recruitment</vt:lpstr>
      <vt:lpstr>PowerPoint Presentation</vt:lpstr>
      <vt:lpstr>Predator treatments</vt:lpstr>
      <vt:lpstr>Change in species…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Albins</dc:creator>
  <cp:lastModifiedBy>Joseph Ferrer</cp:lastModifiedBy>
  <cp:revision>328</cp:revision>
  <dcterms:created xsi:type="dcterms:W3CDTF">2007-10-29T20:25:27Z</dcterms:created>
  <dcterms:modified xsi:type="dcterms:W3CDTF">2016-04-05T13:18:13Z</dcterms:modified>
</cp:coreProperties>
</file>